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7"/>
  </p:notesMasterIdLst>
  <p:sldIdLst>
    <p:sldId id="858" r:id="rId2"/>
    <p:sldId id="256" r:id="rId3"/>
    <p:sldId id="860" r:id="rId4"/>
    <p:sldId id="861" r:id="rId5"/>
    <p:sldId id="867" r:id="rId6"/>
    <p:sldId id="859" r:id="rId7"/>
    <p:sldId id="869" r:id="rId8"/>
    <p:sldId id="870" r:id="rId9"/>
    <p:sldId id="871" r:id="rId10"/>
    <p:sldId id="862" r:id="rId11"/>
    <p:sldId id="873" r:id="rId12"/>
    <p:sldId id="872" r:id="rId13"/>
    <p:sldId id="865" r:id="rId14"/>
    <p:sldId id="866" r:id="rId15"/>
    <p:sldId id="800" r:id="rId16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15AA9"/>
    <a:srgbClr val="00924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6865"/>
    <p:restoredTop sz="94667"/>
  </p:normalViewPr>
  <p:slideViewPr>
    <p:cSldViewPr snapToGrid="0">
      <p:cViewPr varScale="1">
        <p:scale>
          <a:sx n="144" d="100"/>
          <a:sy n="144" d="100"/>
        </p:scale>
        <p:origin x="448" y="4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B70AAB-867C-2249-BD0F-463D72AA57AC}" type="datetimeFigureOut">
              <a:rPr lang="it-IT" smtClean="0"/>
              <a:t>23/04/25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745D06-F5B5-AD48-AF5D-AFEEF2236D4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64258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3745D06-F5B5-AD48-AF5D-AFEEF2236D40}" type="slidenum">
              <a:rPr lang="it-IT" smtClean="0"/>
              <a:t>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216912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9B6626-0CF3-7631-ADE9-B8A58DEF6B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5F32B10C-C1B6-0BCD-266E-9A4FF22918B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CE1F66C4-0645-BEE6-FF46-E33C222EBAD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2585D801-FCCF-F211-3BC6-D5DEC9ED3A1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3745D06-F5B5-AD48-AF5D-AFEEF2236D40}" type="slidenum">
              <a:rPr lang="it-IT" smtClean="0"/>
              <a:t>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070520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537F99-736C-C93D-C0E6-A42D87061D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100549DB-C1AA-6ED0-D8B5-6D8188AF40D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09D9388C-8AFE-A278-31B6-361D88DB7AB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86166322-20B1-A041-89F0-155007A03AD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3745D06-F5B5-AD48-AF5D-AFEEF2236D40}" type="slidenum">
              <a:rPr lang="it-IT" smtClean="0"/>
              <a:t>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509000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07336C-DB7E-A87C-F794-45ED94DC8A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536DFBE2-247A-EBB6-16E1-E6CEEB0892D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A7A2F9A6-032C-CAB3-2816-5669070695E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FA9544A1-0740-2077-E3E7-32E6D680A70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3745D06-F5B5-AD48-AF5D-AFEEF2236D40}" type="slidenum">
              <a:rPr lang="it-IT" smtClean="0"/>
              <a:t>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43097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3745D06-F5B5-AD48-AF5D-AFEEF2236D40}" type="slidenum">
              <a:rPr lang="it-IT" smtClean="0"/>
              <a:t>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981209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0948FB-DE47-8672-126B-B5C0A4A13D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5B8CE947-99B9-ECCC-7508-A49C61AD28D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5122E7DD-F67D-6099-ECE0-7472C28D2A4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6CD025FD-42E0-A3A8-8D9D-0BBB754759C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3745D06-F5B5-AD48-AF5D-AFEEF2236D40}" type="slidenum">
              <a:rPr lang="it-IT" smtClean="0"/>
              <a:t>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498929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A183ED-BE35-4A48-6F9A-28D3CC2B5B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12F02ADC-8F6C-C9AD-1E47-C4BFFBE366B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C68C29B1-9504-131F-8D4B-EF4CA667083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E1909DB4-AAD3-7759-7961-51EFCE42BDD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3745D06-F5B5-AD48-AF5D-AFEEF2236D40}" type="slidenum">
              <a:rPr lang="it-IT" smtClean="0"/>
              <a:t>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5691211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6EBAF0-2981-2290-D19B-ADCB2F5D85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38959C51-90F5-2965-C49E-FB57A8C35A2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025232CC-127E-6703-B95E-251F39FAB66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B8EF3968-D267-C730-796D-D42429907E7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3745D06-F5B5-AD48-AF5D-AFEEF2236D40}" type="slidenum">
              <a:rPr lang="it-IT" smtClean="0"/>
              <a:t>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903837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DB3D0C-7865-ABFB-748C-47F84F3973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2C361CCA-CC3E-635A-701F-ADFEBBB8E14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D5B3DAA9-D2FB-1416-6E2F-4C47BFAC2B3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23272891-21A6-F2BB-ECA4-ABE8A10D1EB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3745D06-F5B5-AD48-AF5D-AFEEF2236D40}" type="slidenum">
              <a:rPr lang="it-IT" smtClean="0"/>
              <a:t>10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94455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AECCC7-30BE-6F4D-BA3A-745F2F8378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2B67103B-AE8D-DA53-13DF-774DE9AF585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1A92E44F-0D32-EE1B-6F90-AE8B0F95E08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8CC7BC35-1478-E92D-59B3-BFE3ECC7B1F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3745D06-F5B5-AD48-AF5D-AFEEF2236D40}" type="slidenum">
              <a:rPr lang="it-IT" smtClean="0"/>
              <a:t>11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595560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88CC85-B289-1D83-60DF-97992D79D8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D50A6C5F-41A5-AD77-BF51-E5D36BBF5CA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B7D5FB0C-AC78-CBF2-A094-764C41023D5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E1BCA18F-24D0-E118-8951-E39BF4D1A0B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3745D06-F5B5-AD48-AF5D-AFEEF2236D40}" type="slidenum">
              <a:rPr lang="it-IT" smtClean="0"/>
              <a:t>12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117723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96134E-8C49-8CC4-60DF-97D364EE76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6B6D1C4F-7E65-464F-E3DA-4BA90317848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78BEA501-49BF-D1C2-9ED8-F94F6982DB5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03F4B9F2-F3B1-490B-AF4E-3ADA777B761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3745D06-F5B5-AD48-AF5D-AFEEF2236D40}" type="slidenum">
              <a:rPr lang="it-IT" smtClean="0"/>
              <a:t>13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1331153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047662-AFD8-10F5-1CD3-C4A2613654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1EAA48BC-6E6D-EDA3-43FC-05CC0E78B51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C8099ED8-E3B4-EC36-B55B-027EB9B0095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54E845C5-FBB7-1E65-58B2-B23E6AB55A5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3745D06-F5B5-AD48-AF5D-AFEEF2236D40}" type="slidenum">
              <a:rPr lang="it-IT" smtClean="0"/>
              <a:t>14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6085078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3745D06-F5B5-AD48-AF5D-AFEEF2236D40}" type="slidenum">
              <a:rPr lang="it-IT" smtClean="0"/>
              <a:t>15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965944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0B80999-F517-A47B-04F7-8346751CB0A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A13C1C86-2E1E-3132-892F-5749741866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2BC38F74-55F5-0EE8-B66F-FA591930CB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D42A2-6A3E-5849-9CB5-8291D94D47C5}" type="datetimeFigureOut">
              <a:rPr lang="it-IT" smtClean="0"/>
              <a:t>23/04/25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80572F12-857A-ED66-7448-6C5C2C0CA9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393A8A90-4A0D-A8A5-41BC-589DCDF2B9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D19F2-FDAE-BA47-9523-23AA01486F1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111029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BFD2FBE-DDD2-C84E-3BBA-9599A893C8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358C4EF5-4EE6-8854-1901-72DC464655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7503F436-0E45-87F9-ED48-50181CAB67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D42A2-6A3E-5849-9CB5-8291D94D47C5}" type="datetimeFigureOut">
              <a:rPr lang="it-IT" smtClean="0"/>
              <a:t>23/04/25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53E38D0A-70DD-E4A3-CC61-8DAB55E307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749C4B37-78D6-3878-F7D7-2766EC227A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D19F2-FDAE-BA47-9523-23AA01486F1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411527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6F0D2FF-7BB7-571C-D6C3-14EA4DC237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4EFE5D0C-B690-5600-2B32-C94F2DA9CD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21770400-AC14-E2D2-EC1F-DA6399CB96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D42A2-6A3E-5849-9CB5-8291D94D47C5}" type="datetimeFigureOut">
              <a:rPr lang="it-IT" smtClean="0"/>
              <a:t>23/04/25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A98FB735-02E5-07DC-F49C-86FA9D7E84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1B973D07-F9C6-3196-7F4E-6F5ACB5947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D19F2-FDAE-BA47-9523-23AA01486F1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937550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D4B81A7-AB09-FAA5-6BEA-8844F7ED7A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EBBEF6FF-867F-C300-7312-A03B152A783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46BE51BF-1B3D-033A-BAC7-1D7640DC337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8EB3D884-5E6D-672C-730B-0775EE9197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D42A2-6A3E-5849-9CB5-8291D94D47C5}" type="datetimeFigureOut">
              <a:rPr lang="it-IT" smtClean="0"/>
              <a:t>23/04/25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D1EF7EAE-23D6-8003-9854-D94F37135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1391D224-743C-A64E-C402-DBF71609C2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D19F2-FDAE-BA47-9523-23AA01486F1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452852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743578F1-652B-0FE8-7D83-BFAD6BD695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80EBCE6B-D98E-E8F4-39FF-F125781804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CADD5D89-03C0-8911-213E-9D2D0CBA1C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9AF63A2E-2222-293C-9D37-5C7997A31E6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2B1FA88E-2EB5-F682-5D67-71D07B6ADC0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>
            <a:extLst>
              <a:ext uri="{FF2B5EF4-FFF2-40B4-BE49-F238E27FC236}">
                <a16:creationId xmlns:a16="http://schemas.microsoft.com/office/drawing/2014/main" id="{CB7E98BD-1332-AA57-4A9C-D3B5B6D7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D42A2-6A3E-5849-9CB5-8291D94D47C5}" type="datetimeFigureOut">
              <a:rPr lang="it-IT" smtClean="0"/>
              <a:t>23/04/25</a:t>
            </a:fld>
            <a:endParaRPr lang="it-IT"/>
          </a:p>
        </p:txBody>
      </p:sp>
      <p:sp>
        <p:nvSpPr>
          <p:cNvPr id="8" name="Segnaposto piè di pagina 7">
            <a:extLst>
              <a:ext uri="{FF2B5EF4-FFF2-40B4-BE49-F238E27FC236}">
                <a16:creationId xmlns:a16="http://schemas.microsoft.com/office/drawing/2014/main" id="{C662AE16-B026-6498-2EDF-8DD4D44463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>
            <a:extLst>
              <a:ext uri="{FF2B5EF4-FFF2-40B4-BE49-F238E27FC236}">
                <a16:creationId xmlns:a16="http://schemas.microsoft.com/office/drawing/2014/main" id="{6198BAF9-505B-B7CD-CE37-0431753CA6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D19F2-FDAE-BA47-9523-23AA01486F1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713103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5E03DDB5-397F-254B-E5A8-027AD9101A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765EAF8F-082F-965E-5ACE-BDA26500EA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D42A2-6A3E-5849-9CB5-8291D94D47C5}" type="datetimeFigureOut">
              <a:rPr lang="it-IT" smtClean="0"/>
              <a:t>23/04/25</a:t>
            </a:fld>
            <a:endParaRPr lang="it-IT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F60B2599-662A-467D-2466-39F882BB4E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575E434A-4502-CC99-83EB-BF51925B09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D19F2-FDAE-BA47-9523-23AA01486F1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253161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>
            <a:extLst>
              <a:ext uri="{FF2B5EF4-FFF2-40B4-BE49-F238E27FC236}">
                <a16:creationId xmlns:a16="http://schemas.microsoft.com/office/drawing/2014/main" id="{0DD4D031-235D-206C-D398-2CAF5AB791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D42A2-6A3E-5849-9CB5-8291D94D47C5}" type="datetimeFigureOut">
              <a:rPr lang="it-IT" smtClean="0"/>
              <a:t>23/04/25</a:t>
            </a:fld>
            <a:endParaRPr lang="it-IT"/>
          </a:p>
        </p:txBody>
      </p:sp>
      <p:sp>
        <p:nvSpPr>
          <p:cNvPr id="3" name="Segnaposto piè di pagina 2">
            <a:extLst>
              <a:ext uri="{FF2B5EF4-FFF2-40B4-BE49-F238E27FC236}">
                <a16:creationId xmlns:a16="http://schemas.microsoft.com/office/drawing/2014/main" id="{0BBFA302-4210-FD3C-D0FC-D3343498EF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DBA338C7-AC54-EFFA-1913-C0D834245E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D19F2-FDAE-BA47-9523-23AA01486F1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701296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517E742-5B32-F549-AC4D-505AA19D14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79EE5872-D88E-ACBA-815D-9B4559CD1F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15D85999-031B-CBA5-F9EF-1A2364C31C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88EE0AF3-35BA-3ED3-4C12-C2E696C631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D42A2-6A3E-5849-9CB5-8291D94D47C5}" type="datetimeFigureOut">
              <a:rPr lang="it-IT" smtClean="0"/>
              <a:t>23/04/25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ABE6B652-DB1B-9BB0-A93E-CDBDABB029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DFD41D14-9F42-0EE3-E638-21A1C0B017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D19F2-FDAE-BA47-9523-23AA01486F1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90784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E97D4A5D-4CFC-40D6-CA55-035C7C192D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immagine 2">
            <a:extLst>
              <a:ext uri="{FF2B5EF4-FFF2-40B4-BE49-F238E27FC236}">
                <a16:creationId xmlns:a16="http://schemas.microsoft.com/office/drawing/2014/main" id="{CE9D4133-3918-8A93-DA16-7933987CBC4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5E37A9BF-60EA-983E-6B88-8D6B4095D42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5362093C-3866-67DE-FE5E-FCEF34FA88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D42A2-6A3E-5849-9CB5-8291D94D47C5}" type="datetimeFigureOut">
              <a:rPr lang="it-IT" smtClean="0"/>
              <a:t>23/04/25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E971F14F-3C3D-ABF4-B2C2-B0B431E1D4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534E29D5-C5A3-DBA4-ED35-9952F3AB19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D19F2-FDAE-BA47-9523-23AA01486F1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635284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50A4A0B1-4E08-3EC5-39E6-E677159803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A2901758-E3EE-18D8-5749-9A5DE31480C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94E9B809-5FDA-A398-A2CA-4E22A0FF26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D42A2-6A3E-5849-9CB5-8291D94D47C5}" type="datetimeFigureOut">
              <a:rPr lang="it-IT" smtClean="0"/>
              <a:t>23/04/25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57625D5B-ECE1-115C-4B1A-ACAFA88224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9D17ED7D-6B70-DA08-D888-16440A216F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D19F2-FDAE-BA47-9523-23AA01486F1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722164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>
            <a:extLst>
              <a:ext uri="{FF2B5EF4-FFF2-40B4-BE49-F238E27FC236}">
                <a16:creationId xmlns:a16="http://schemas.microsoft.com/office/drawing/2014/main" id="{EEA48272-3CF3-93B0-7DD0-A1DA4DF895C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05E4CC82-E52D-6D96-6F1D-8B2A60218EC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0DAC2F01-A674-146C-4E94-A8D51CC0D6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D42A2-6A3E-5849-9CB5-8291D94D47C5}" type="datetimeFigureOut">
              <a:rPr lang="it-IT" smtClean="0"/>
              <a:t>23/04/25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1FADF18B-D02D-C905-2B80-E64C1E2D16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09BC63E6-30AD-C4B8-E5F1-BEF4CCBA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D19F2-FDAE-BA47-9523-23AA01486F1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550017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lide #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Numero diapositiva"/>
          <p:cNvSpPr txBox="1">
            <a:spLocks noGrp="1"/>
          </p:cNvSpPr>
          <p:nvPr>
            <p:ph type="sldNum" sz="quarter" idx="2"/>
          </p:nvPr>
        </p:nvSpPr>
        <p:spPr>
          <a:xfrm>
            <a:off x="11336007" y="317500"/>
            <a:ext cx="538495" cy="304800"/>
          </a:xfrm>
          <a:prstGeom prst="rect">
            <a:avLst/>
          </a:prstGeom>
          <a:solidFill>
            <a:srgbClr val="53585F"/>
          </a:solidFill>
        </p:spPr>
        <p:txBody>
          <a:bodyPr wrap="square" lIns="50800" tIns="50800" rIns="50800" bIns="50800" anchor="t"/>
          <a:lstStyle>
            <a:lvl1pPr algn="l" defTabSz="228600">
              <a:defRPr sz="1400">
                <a:latin typeface="Raleway Light"/>
                <a:ea typeface="Raleway Light"/>
                <a:cs typeface="Raleway Light"/>
                <a:sym typeface="Raleway Light"/>
              </a:defRPr>
            </a:lvl1pPr>
          </a:lstStyle>
          <a:p>
            <a:fld id="{86CB4B4D-7CA3-9044-876B-883B54F8677D}" type="slidenum">
              <a:rPr/>
              <a:t>‹N›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47566465"/>
      </p:ext>
    </p:extLst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icture Placeholder 5"/>
          <p:cNvSpPr>
            <a:spLocks noGrp="1"/>
          </p:cNvSpPr>
          <p:nvPr>
            <p:ph type="pic" sz="quarter" idx="21"/>
          </p:nvPr>
        </p:nvSpPr>
        <p:spPr>
          <a:xfrm>
            <a:off x="8986224" y="1651553"/>
            <a:ext cx="2696654" cy="3292596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130" name="Picture Placeholder 4"/>
          <p:cNvSpPr>
            <a:spLocks noGrp="1"/>
          </p:cNvSpPr>
          <p:nvPr>
            <p:ph type="pic" sz="quarter" idx="22"/>
          </p:nvPr>
        </p:nvSpPr>
        <p:spPr>
          <a:xfrm>
            <a:off x="6160523" y="1651553"/>
            <a:ext cx="2696655" cy="3292596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131" name="Numero diapositiva"/>
          <p:cNvSpPr txBox="1">
            <a:spLocks noGrp="1"/>
          </p:cNvSpPr>
          <p:nvPr>
            <p:ph type="sldNum" sz="quarter" idx="2"/>
          </p:nvPr>
        </p:nvSpPr>
        <p:spPr>
          <a:xfrm>
            <a:off x="5892800" y="6172200"/>
            <a:ext cx="2844800" cy="3683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‹N›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90268164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>
            <a:extLst>
              <a:ext uri="{FF2B5EF4-FFF2-40B4-BE49-F238E27FC236}">
                <a16:creationId xmlns:a16="http://schemas.microsoft.com/office/drawing/2014/main" id="{5CFB47F7-2E14-EE25-FC9D-39118C9885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638340BA-408E-4892-4C80-025E655371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770E1708-2DC1-653D-DE74-BA7235A59BC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D8D42A2-6A3E-5849-9CB5-8291D94D47C5}" type="datetimeFigureOut">
              <a:rPr lang="it-IT" smtClean="0"/>
              <a:t>23/04/25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6D003FB0-93E8-A6D6-4675-3D5CCBEBC98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34EDEC89-F085-7F9B-F653-7447105F5E8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22D19F2-FDAE-BA47-9523-23AA01486F1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359677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7" Type="http://schemas.openxmlformats.org/officeDocument/2006/relationships/hyperlink" Target="mailto:o.tkachenko@fonderiaditorbole.it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hyperlink" Target="mailto:p.botticchio@fonderiaditorbole.it" TargetMode="External"/><Relationship Id="rId5" Type="http://schemas.openxmlformats.org/officeDocument/2006/relationships/hyperlink" Target="mailto:n.vigilio@fonderiaditorbole.it" TargetMode="Externa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jp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jp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13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5.jp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5" Type="http://schemas.openxmlformats.org/officeDocument/2006/relationships/image" Target="../media/image6.png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pn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png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30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3.png"/><Relationship Id="rId5" Type="http://schemas.openxmlformats.org/officeDocument/2006/relationships/image" Target="../media/image32.jpeg"/><Relationship Id="rId4" Type="http://schemas.openxmlformats.org/officeDocument/2006/relationships/image" Target="../media/image31.png"/><Relationship Id="rId9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magine 5" descr="Immagine che contiene aria aperta, natura, Cumulo, acqua&#10;&#10;Il contenuto generato dall'IA potrebbe non essere corretto.">
            <a:extLst>
              <a:ext uri="{FF2B5EF4-FFF2-40B4-BE49-F238E27FC236}">
                <a16:creationId xmlns:a16="http://schemas.microsoft.com/office/drawing/2014/main" id="{762D43BF-A612-117C-E4D5-0156991C2B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2" name="CustomShape 14">
            <a:extLst>
              <a:ext uri="{FF2B5EF4-FFF2-40B4-BE49-F238E27FC236}">
                <a16:creationId xmlns:a16="http://schemas.microsoft.com/office/drawing/2014/main" id="{50CCE2D2-766B-1501-77B8-224A937E01A7}"/>
              </a:ext>
            </a:extLst>
          </p:cNvPr>
          <p:cNvSpPr/>
          <p:nvPr/>
        </p:nvSpPr>
        <p:spPr>
          <a:xfrm>
            <a:off x="1766455" y="3901089"/>
            <a:ext cx="12444459" cy="1448079"/>
          </a:xfrm>
          <a:prstGeom prst="rect">
            <a:avLst/>
          </a:prstGeom>
          <a:solidFill>
            <a:schemeClr val="accent1">
              <a:satOff val="-3547"/>
              <a:lumOff val="-10352"/>
              <a:alpha val="0"/>
            </a:schemeClr>
          </a:solidFill>
          <a:ln w="12700">
            <a:miter lim="400000"/>
          </a:ln>
        </p:spPr>
        <p:txBody>
          <a:bodyPr lIns="45719" rIns="45719"/>
          <a:lstStyle/>
          <a:p>
            <a:pPr>
              <a:defRPr sz="900"/>
            </a:pPr>
            <a:endParaRPr dirty="0"/>
          </a:p>
        </p:txBody>
      </p:sp>
      <p:pic>
        <p:nvPicPr>
          <p:cNvPr id="15" name="Immagine 14" descr="Immagine che contiene Blu elettrico, Blu intenso, aqua, Azure&#10;&#10;Descrizione generata automaticamente">
            <a:extLst>
              <a:ext uri="{FF2B5EF4-FFF2-40B4-BE49-F238E27FC236}">
                <a16:creationId xmlns:a16="http://schemas.microsoft.com/office/drawing/2014/main" id="{4E34EA6F-F385-29FD-F5DA-EE4E8DBFB5F1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90000"/>
          </a:blip>
          <a:stretch>
            <a:fillRect/>
          </a:stretch>
        </p:blipFill>
        <p:spPr>
          <a:xfrm>
            <a:off x="1" y="5631997"/>
            <a:ext cx="12195174" cy="1226003"/>
          </a:xfrm>
          <a:prstGeom prst="rect">
            <a:avLst/>
          </a:prstGeom>
        </p:spPr>
      </p:pic>
      <p:sp>
        <p:nvSpPr>
          <p:cNvPr id="4" name="CustomShape 3">
            <a:extLst>
              <a:ext uri="{FF2B5EF4-FFF2-40B4-BE49-F238E27FC236}">
                <a16:creationId xmlns:a16="http://schemas.microsoft.com/office/drawing/2014/main" id="{4FD86179-023A-891D-EC3A-1555F72D3174}"/>
              </a:ext>
            </a:extLst>
          </p:cNvPr>
          <p:cNvSpPr txBox="1"/>
          <p:nvPr/>
        </p:nvSpPr>
        <p:spPr>
          <a:xfrm>
            <a:off x="4738279" y="5891054"/>
            <a:ext cx="2883169" cy="62064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25380" tIns="25380" rIns="25380" bIns="25380" anchor="b">
            <a:spAutoFit/>
          </a:bodyPr>
          <a:lstStyle>
            <a:lvl1pPr algn="ctr">
              <a:defRPr sz="3700" spc="111">
                <a:solidFill>
                  <a:srgbClr val="FFFFFF"/>
                </a:solidFill>
                <a:latin typeface="EurostileExtReg"/>
                <a:ea typeface="EurostileExtReg"/>
                <a:cs typeface="EurostileExtReg"/>
                <a:sym typeface="Eurostile Extd"/>
              </a:defRPr>
            </a:lvl1pPr>
          </a:lstStyle>
          <a:p>
            <a:pPr algn="l"/>
            <a:r>
              <a:rPr lang="it-IT" dirty="0"/>
              <a:t>Welcome</a:t>
            </a:r>
            <a:endParaRPr dirty="0"/>
          </a:p>
        </p:txBody>
      </p:sp>
      <p:pic>
        <p:nvPicPr>
          <p:cNvPr id="7" name="Immagine 6">
            <a:extLst>
              <a:ext uri="{FF2B5EF4-FFF2-40B4-BE49-F238E27FC236}">
                <a16:creationId xmlns:a16="http://schemas.microsoft.com/office/drawing/2014/main" id="{00D4D2E5-09AE-EB76-E386-A719EE771215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51000"/>
          </a:blip>
          <a:stretch>
            <a:fillRect/>
          </a:stretch>
        </p:blipFill>
        <p:spPr>
          <a:xfrm>
            <a:off x="-6349" y="1163782"/>
            <a:ext cx="12195174" cy="4468216"/>
          </a:xfrm>
          <a:prstGeom prst="rect">
            <a:avLst/>
          </a:prstGeom>
        </p:spPr>
      </p:pic>
      <p:pic>
        <p:nvPicPr>
          <p:cNvPr id="8" name="Immagine 7">
            <a:extLst>
              <a:ext uri="{FF2B5EF4-FFF2-40B4-BE49-F238E27FC236}">
                <a16:creationId xmlns:a16="http://schemas.microsoft.com/office/drawing/2014/main" id="{A1352ABA-2651-D487-2159-BD7F40D3868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05000" y="215784"/>
            <a:ext cx="5129611" cy="3624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9068926"/>
      </p:ext>
    </p:extLst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>
            <a:extLst>
              <a:ext uri="{FF2B5EF4-FFF2-40B4-BE49-F238E27FC236}">
                <a16:creationId xmlns:a16="http://schemas.microsoft.com/office/drawing/2014/main" id="{8704375A-6276-1D6F-0B66-994E2BC5EF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5" name="Immagine 14" descr="Immagine che contiene Carattere, schermata, Elementi grafici, logo&#10;&#10;Il contenuto generato dall'IA potrebbe non essere corretto.">
            <a:extLst>
              <a:ext uri="{FF2B5EF4-FFF2-40B4-BE49-F238E27FC236}">
                <a16:creationId xmlns:a16="http://schemas.microsoft.com/office/drawing/2014/main" id="{4EBAAB55-1184-6F89-105F-B8E8DC8791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53181" y="3205720"/>
            <a:ext cx="1676399" cy="1184629"/>
          </a:xfrm>
          <a:prstGeom prst="rect">
            <a:avLst/>
          </a:prstGeom>
        </p:spPr>
      </p:pic>
      <p:sp>
        <p:nvSpPr>
          <p:cNvPr id="18" name="TextBox 21">
            <a:extLst>
              <a:ext uri="{FF2B5EF4-FFF2-40B4-BE49-F238E27FC236}">
                <a16:creationId xmlns:a16="http://schemas.microsoft.com/office/drawing/2014/main" id="{939D0DC7-BFD1-70AB-E6B7-89E66FC48AC1}"/>
              </a:ext>
            </a:extLst>
          </p:cNvPr>
          <p:cNvSpPr txBox="1"/>
          <p:nvPr/>
        </p:nvSpPr>
        <p:spPr>
          <a:xfrm>
            <a:off x="1808225" y="4261852"/>
            <a:ext cx="9953985" cy="18158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/>
          <a:p>
            <a:pPr defTabSz="1371509" fontAlgn="auto">
              <a:spcBef>
                <a:spcPct val="0"/>
              </a:spcBef>
              <a:spcAft>
                <a:spcPts val="0"/>
              </a:spcAft>
              <a:buSzTx/>
              <a:buNone/>
              <a:defRPr/>
            </a:pPr>
            <a:r>
              <a:rPr lang="it-IT" altLang="it-IT" sz="1400" b="1" dirty="0">
                <a:latin typeface="Raleway" panose="020B0003030101060003" pitchFamily="34" charset="0"/>
              </a:rPr>
              <a:t>Mr. Marco Piardi	</a:t>
            </a:r>
            <a:r>
              <a:rPr lang="it-IT" altLang="it-IT" sz="1400" dirty="0">
                <a:latin typeface="Raleway" panose="020B0003030101060003" pitchFamily="34" charset="0"/>
              </a:rPr>
              <a:t>           	Quality manager		</a:t>
            </a:r>
            <a:r>
              <a:rPr lang="it-IT" altLang="it-IT" sz="1400" dirty="0" err="1">
                <a:latin typeface="Raleway" panose="020B0003030101060003" pitchFamily="34" charset="0"/>
              </a:rPr>
              <a:t>m.piardi@fonderiaditorbole.it</a:t>
            </a:r>
            <a:r>
              <a:rPr lang="it-IT" altLang="it-IT" sz="1400" dirty="0">
                <a:latin typeface="Raleway" panose="020B0003030101060003" pitchFamily="34" charset="0"/>
              </a:rPr>
              <a:t>     </a:t>
            </a:r>
          </a:p>
          <a:p>
            <a:pPr defTabSz="1371509" fontAlgn="auto">
              <a:spcBef>
                <a:spcPct val="0"/>
              </a:spcBef>
              <a:spcAft>
                <a:spcPts val="0"/>
              </a:spcAft>
              <a:buSzTx/>
              <a:buNone/>
              <a:defRPr/>
            </a:pPr>
            <a:r>
              <a:rPr lang="it-IT" altLang="it-IT" sz="1400" b="1" dirty="0">
                <a:latin typeface="Raleway" panose="020B0003030101060003" pitchFamily="34" charset="0"/>
              </a:rPr>
              <a:t>Mr. Elia </a:t>
            </a:r>
            <a:r>
              <a:rPr lang="it-IT" altLang="it-IT" sz="1400" b="1" dirty="0" err="1">
                <a:latin typeface="Raleway" panose="020B0003030101060003" pitchFamily="34" charset="0"/>
              </a:rPr>
              <a:t>Scotuzzi</a:t>
            </a:r>
            <a:r>
              <a:rPr lang="it-IT" altLang="it-IT" sz="1400" b="1" dirty="0">
                <a:latin typeface="Raleway" panose="020B0003030101060003" pitchFamily="34" charset="0"/>
              </a:rPr>
              <a:t>	</a:t>
            </a:r>
            <a:r>
              <a:rPr lang="it-IT" altLang="it-IT" sz="1400" dirty="0">
                <a:latin typeface="Raleway" panose="020B0003030101060003" pitchFamily="34" charset="0"/>
              </a:rPr>
              <a:t>Quality coordinator          	</a:t>
            </a:r>
            <a:r>
              <a:rPr lang="it-IT" altLang="it-IT" sz="1400" dirty="0" err="1">
                <a:latin typeface="Raleway" panose="020B0003030101060003" pitchFamily="34" charset="0"/>
              </a:rPr>
              <a:t>e.scotuzzi@fonderiaditorbole.it</a:t>
            </a:r>
            <a:r>
              <a:rPr lang="it-IT" altLang="it-IT" sz="1400" dirty="0">
                <a:latin typeface="Raleway" panose="020B0003030101060003" pitchFamily="34" charset="0"/>
              </a:rPr>
              <a:t>	</a:t>
            </a:r>
          </a:p>
          <a:p>
            <a:pPr defTabSz="1371509" fontAlgn="auto">
              <a:spcBef>
                <a:spcPct val="0"/>
              </a:spcBef>
              <a:spcAft>
                <a:spcPts val="0"/>
              </a:spcAft>
              <a:buSzTx/>
              <a:buNone/>
              <a:defRPr/>
            </a:pPr>
            <a:r>
              <a:rPr lang="it-IT" altLang="it-IT" sz="1400" b="1" dirty="0">
                <a:latin typeface="Raleway" panose="020B0003030101060003" pitchFamily="34" charset="0"/>
              </a:rPr>
              <a:t>Mr. Nicola Virgilio</a:t>
            </a:r>
            <a:r>
              <a:rPr lang="it-IT" altLang="it-IT" sz="1400" dirty="0">
                <a:latin typeface="Raleway" panose="020B0003030101060003" pitchFamily="34" charset="0"/>
              </a:rPr>
              <a:t>	Coating </a:t>
            </a:r>
            <a:r>
              <a:rPr lang="it-IT" altLang="it-IT" sz="1400" dirty="0" err="1">
                <a:latin typeface="Raleway" panose="020B0003030101060003" pitchFamily="34" charset="0"/>
              </a:rPr>
              <a:t>dept</a:t>
            </a:r>
            <a:r>
              <a:rPr lang="it-IT" altLang="it-IT" sz="1400" dirty="0">
                <a:latin typeface="Raleway" panose="020B0003030101060003" pitchFamily="34" charset="0"/>
              </a:rPr>
              <a:t>. 		</a:t>
            </a:r>
            <a:r>
              <a:rPr lang="it-IT" altLang="it-IT" sz="1400" dirty="0">
                <a:latin typeface="Raleway" panose="020B0003030101060003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n.vigilio@fonderiaditorbole.it</a:t>
            </a:r>
            <a:r>
              <a:rPr lang="it-IT" altLang="it-IT" sz="1400" dirty="0">
                <a:latin typeface="Raleway" panose="020B0003030101060003" pitchFamily="34" charset="0"/>
              </a:rPr>
              <a:t> 	</a:t>
            </a:r>
          </a:p>
          <a:p>
            <a:pPr defTabSz="1371509" fontAlgn="auto">
              <a:spcBef>
                <a:spcPct val="0"/>
              </a:spcBef>
              <a:spcAft>
                <a:spcPts val="0"/>
              </a:spcAft>
              <a:buSzTx/>
              <a:buFontTx/>
              <a:buNone/>
              <a:defRPr/>
            </a:pPr>
            <a:r>
              <a:rPr lang="it-IT" altLang="it-IT" sz="1400" b="1" dirty="0">
                <a:latin typeface="Raleway" panose="020B0003030101060003" pitchFamily="34" charset="0"/>
              </a:rPr>
              <a:t>Mr. Pierluigi </a:t>
            </a:r>
            <a:r>
              <a:rPr lang="it-IT" altLang="it-IT" sz="1400" b="1" dirty="0" err="1">
                <a:latin typeface="Raleway" panose="020B0003030101060003" pitchFamily="34" charset="0"/>
              </a:rPr>
              <a:t>Botticchio</a:t>
            </a:r>
            <a:r>
              <a:rPr lang="it-IT" altLang="it-IT" sz="1400" dirty="0">
                <a:latin typeface="Raleway" panose="020B0003030101060003" pitchFamily="34" charset="0"/>
              </a:rPr>
              <a:t>	</a:t>
            </a:r>
            <a:r>
              <a:rPr lang="it-IT" altLang="it-IT" sz="1400" dirty="0" err="1">
                <a:latin typeface="Raleway" panose="020B0003030101060003" pitchFamily="34" charset="0"/>
              </a:rPr>
              <a:t>Machining</a:t>
            </a:r>
            <a:r>
              <a:rPr lang="it-IT" altLang="it-IT" sz="1400" dirty="0">
                <a:latin typeface="Raleway" panose="020B0003030101060003" pitchFamily="34" charset="0"/>
              </a:rPr>
              <a:t> </a:t>
            </a:r>
            <a:r>
              <a:rPr lang="it-IT" altLang="it-IT" sz="1400" dirty="0" err="1">
                <a:latin typeface="Raleway" panose="020B0003030101060003" pitchFamily="34" charset="0"/>
              </a:rPr>
              <a:t>plant</a:t>
            </a:r>
            <a:r>
              <a:rPr lang="it-IT" altLang="it-IT" sz="1400" dirty="0">
                <a:latin typeface="Raleway" panose="020B0003030101060003" pitchFamily="34" charset="0"/>
              </a:rPr>
              <a:t> manager               </a:t>
            </a:r>
            <a:r>
              <a:rPr lang="it-IT" altLang="it-IT" sz="1400" dirty="0">
                <a:latin typeface="Raleway" panose="020B0003030101060003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p.botticchio@fonderiaditorbole.it</a:t>
            </a:r>
            <a:endParaRPr lang="it-IT" altLang="it-IT" sz="1400" dirty="0">
              <a:latin typeface="Raleway" panose="020B0003030101060003" pitchFamily="34" charset="0"/>
            </a:endParaRPr>
          </a:p>
          <a:p>
            <a:pPr defTabSz="1371509" fontAlgn="auto">
              <a:spcBef>
                <a:spcPct val="0"/>
              </a:spcBef>
              <a:spcAft>
                <a:spcPts val="0"/>
              </a:spcAft>
              <a:buSzTx/>
              <a:buNone/>
              <a:defRPr/>
            </a:pPr>
            <a:r>
              <a:rPr lang="it-IT" altLang="it-IT" sz="1400" b="1" dirty="0">
                <a:latin typeface="Raleway" panose="020B0003030101060003" pitchFamily="34" charset="0"/>
              </a:rPr>
              <a:t>Mr. Gianpietro Bontempi</a:t>
            </a:r>
            <a:r>
              <a:rPr lang="it-IT" altLang="it-IT" sz="1400" dirty="0">
                <a:latin typeface="Raleway" panose="020B0003030101060003" pitchFamily="34" charset="0"/>
              </a:rPr>
              <a:t>	R&amp;D / Technical </a:t>
            </a:r>
            <a:r>
              <a:rPr lang="it-IT" altLang="it-IT" sz="1400" dirty="0" err="1">
                <a:latin typeface="Raleway" panose="020B0003030101060003" pitchFamily="34" charset="0"/>
              </a:rPr>
              <a:t>dept</a:t>
            </a:r>
            <a:r>
              <a:rPr lang="it-IT" altLang="it-IT" sz="1400" dirty="0">
                <a:latin typeface="Raleway" panose="020B0003030101060003" pitchFamily="34" charset="0"/>
              </a:rPr>
              <a:t>. manager  	</a:t>
            </a:r>
            <a:r>
              <a:rPr lang="it-IT" altLang="it-IT" sz="1400" dirty="0" err="1">
                <a:latin typeface="Raleway" panose="020B0003030101060003" pitchFamily="34" charset="0"/>
              </a:rPr>
              <a:t>g.bontempi@fonderiaditorbole.it</a:t>
            </a:r>
            <a:r>
              <a:rPr lang="it-IT" altLang="it-IT" sz="1400" dirty="0">
                <a:latin typeface="Raleway" panose="020B0003030101060003" pitchFamily="34" charset="0"/>
              </a:rPr>
              <a:t>	</a:t>
            </a:r>
          </a:p>
          <a:p>
            <a:pPr defTabSz="1371509" fontAlgn="auto">
              <a:spcBef>
                <a:spcPct val="0"/>
              </a:spcBef>
              <a:spcAft>
                <a:spcPts val="0"/>
              </a:spcAft>
              <a:buSzTx/>
              <a:buNone/>
              <a:defRPr/>
            </a:pPr>
            <a:r>
              <a:rPr lang="it-IT" altLang="it-IT" sz="1400" b="1" dirty="0">
                <a:latin typeface="Raleway" panose="020B0003030101060003" pitchFamily="34" charset="0"/>
              </a:rPr>
              <a:t>Mr. Marco Losio </a:t>
            </a:r>
            <a:r>
              <a:rPr lang="it-IT" altLang="it-IT" sz="1400" dirty="0">
                <a:latin typeface="Raleway" panose="020B0003030101060003" pitchFamily="34" charset="0"/>
              </a:rPr>
              <a:t>	Export manager  	</a:t>
            </a:r>
            <a:r>
              <a:rPr lang="it-IT" altLang="it-IT" sz="1400" dirty="0" err="1">
                <a:latin typeface="Raleway" panose="020B0003030101060003" pitchFamily="34" charset="0"/>
              </a:rPr>
              <a:t>m.losio@fonderiaditorbole.it</a:t>
            </a:r>
            <a:endParaRPr lang="it-IT" altLang="it-IT" sz="1400" dirty="0">
              <a:latin typeface="Raleway" panose="020B0003030101060003" pitchFamily="34" charset="0"/>
            </a:endParaRPr>
          </a:p>
          <a:p>
            <a:pPr defTabSz="1371509" fontAlgn="auto">
              <a:spcBef>
                <a:spcPct val="0"/>
              </a:spcBef>
              <a:spcAft>
                <a:spcPts val="0"/>
              </a:spcAft>
              <a:buSzTx/>
              <a:buNone/>
              <a:defRPr/>
            </a:pPr>
            <a:r>
              <a:rPr lang="it-IT" altLang="it-IT" sz="1400" b="1" dirty="0">
                <a:latin typeface="Raleway" panose="020B0003030101060003" pitchFamily="34" charset="0"/>
              </a:rPr>
              <a:t>Mr. Oleksandr </a:t>
            </a:r>
            <a:r>
              <a:rPr lang="it-IT" altLang="it-IT" sz="1400" b="1" dirty="0" err="1">
                <a:latin typeface="Raleway" panose="020B0003030101060003" pitchFamily="34" charset="0"/>
              </a:rPr>
              <a:t>Tkachenko</a:t>
            </a:r>
            <a:r>
              <a:rPr lang="it-IT" altLang="it-IT" sz="1400" dirty="0">
                <a:latin typeface="Raleway" panose="020B0003030101060003" pitchFamily="34" charset="0"/>
              </a:rPr>
              <a:t>	</a:t>
            </a:r>
            <a:r>
              <a:rPr lang="it-IT" altLang="it-IT" sz="1400" dirty="0" err="1">
                <a:latin typeface="Raleway" panose="020B0003030101060003" pitchFamily="34" charset="0"/>
              </a:rPr>
              <a:t>Logistics</a:t>
            </a:r>
            <a:r>
              <a:rPr lang="it-IT" altLang="it-IT" sz="1400" dirty="0">
                <a:latin typeface="Raleway" panose="020B0003030101060003" pitchFamily="34" charset="0"/>
              </a:rPr>
              <a:t> manager 	</a:t>
            </a:r>
            <a:r>
              <a:rPr lang="it-IT" altLang="it-IT" sz="1400" dirty="0">
                <a:latin typeface="Raleway" panose="020B0003030101060003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o.tkachenko@fonderiaditorbole.it</a:t>
            </a:r>
            <a:endParaRPr lang="it-IT" altLang="it-IT" sz="1400" dirty="0">
              <a:latin typeface="Raleway" panose="020B0003030101060003" pitchFamily="34" charset="0"/>
            </a:endParaRPr>
          </a:p>
          <a:p>
            <a:pPr defTabSz="1371509" fontAlgn="auto">
              <a:spcBef>
                <a:spcPct val="0"/>
              </a:spcBef>
              <a:spcAft>
                <a:spcPts val="0"/>
              </a:spcAft>
              <a:buSzTx/>
              <a:buNone/>
              <a:defRPr/>
            </a:pPr>
            <a:r>
              <a:rPr lang="it-IT" altLang="it-IT" sz="1400" b="1" dirty="0">
                <a:latin typeface="Raleway" panose="020B0003030101060003" pitchFamily="34" charset="0"/>
              </a:rPr>
              <a:t>Mr. Maurizio Grisanti </a:t>
            </a:r>
            <a:r>
              <a:rPr lang="it-IT" altLang="it-IT" sz="1400" dirty="0">
                <a:latin typeface="Raleway" panose="020B0003030101060003" pitchFamily="34" charset="0"/>
              </a:rPr>
              <a:t>	Plant manager		</a:t>
            </a:r>
            <a:r>
              <a:rPr lang="it-IT" altLang="it-IT" sz="1400" dirty="0" err="1">
                <a:latin typeface="Raleway" panose="020B0003030101060003" pitchFamily="34" charset="0"/>
              </a:rPr>
              <a:t>m.grisanti@fonderiaditorbole.it</a:t>
            </a:r>
            <a:endParaRPr lang="pt-BR" sz="1400" dirty="0">
              <a:latin typeface="Raleway" panose="020B0003030101060003" pitchFamily="34" charset="0"/>
            </a:endParaRPr>
          </a:p>
        </p:txBody>
      </p:sp>
      <p:sp>
        <p:nvSpPr>
          <p:cNvPr id="19" name="Straight Connector 22">
            <a:extLst>
              <a:ext uri="{FF2B5EF4-FFF2-40B4-BE49-F238E27FC236}">
                <a16:creationId xmlns:a16="http://schemas.microsoft.com/office/drawing/2014/main" id="{7B673B70-9897-EABF-5FA2-23914F785E38}"/>
              </a:ext>
            </a:extLst>
          </p:cNvPr>
          <p:cNvSpPr/>
          <p:nvPr/>
        </p:nvSpPr>
        <p:spPr>
          <a:xfrm>
            <a:off x="1799609" y="1365443"/>
            <a:ext cx="530761" cy="1"/>
          </a:xfrm>
          <a:prstGeom prst="line">
            <a:avLst/>
          </a:prstGeom>
          <a:ln w="38100" cap="rnd">
            <a:solidFill>
              <a:schemeClr val="accent1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0" name="TextBox 28">
            <a:extLst>
              <a:ext uri="{FF2B5EF4-FFF2-40B4-BE49-F238E27FC236}">
                <a16:creationId xmlns:a16="http://schemas.microsoft.com/office/drawing/2014/main" id="{F2E00795-927E-2E88-7CD7-CC657FBCF60D}"/>
              </a:ext>
            </a:extLst>
          </p:cNvPr>
          <p:cNvSpPr txBox="1"/>
          <p:nvPr/>
        </p:nvSpPr>
        <p:spPr>
          <a:xfrm>
            <a:off x="1698433" y="542269"/>
            <a:ext cx="4689559" cy="6052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>
            <a:lvl1pPr>
              <a:lnSpc>
                <a:spcPts val="4000"/>
              </a:lnSpc>
              <a:defRPr sz="3600">
                <a:latin typeface="EurostileExtReg"/>
                <a:ea typeface="EurostileExtReg"/>
                <a:cs typeface="EurostileExtReg"/>
                <a:sym typeface="Eurostile Extd"/>
              </a:defRPr>
            </a:lvl1pPr>
          </a:lstStyle>
          <a:p>
            <a:r>
              <a:rPr lang="it-IT" sz="3400" dirty="0">
                <a:solidFill>
                  <a:srgbClr val="215AA9"/>
                </a:solidFill>
              </a:rPr>
              <a:t>Welcome to:</a:t>
            </a:r>
          </a:p>
        </p:txBody>
      </p:sp>
      <p:sp>
        <p:nvSpPr>
          <p:cNvPr id="21" name="TextBox 28">
            <a:extLst>
              <a:ext uri="{FF2B5EF4-FFF2-40B4-BE49-F238E27FC236}">
                <a16:creationId xmlns:a16="http://schemas.microsoft.com/office/drawing/2014/main" id="{3460AEA3-5F21-739B-F6B8-CFE193B336D5}"/>
              </a:ext>
            </a:extLst>
          </p:cNvPr>
          <p:cNvSpPr txBox="1"/>
          <p:nvPr/>
        </p:nvSpPr>
        <p:spPr>
          <a:xfrm>
            <a:off x="8722275" y="515373"/>
            <a:ext cx="2600783" cy="5188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>
            <a:lvl1pPr>
              <a:lnSpc>
                <a:spcPts val="4000"/>
              </a:lnSpc>
              <a:defRPr sz="3600">
                <a:latin typeface="EurostileExtReg"/>
                <a:ea typeface="EurostileExtReg"/>
                <a:cs typeface="EurostileExtReg"/>
                <a:sym typeface="Eurostile Extd"/>
              </a:defRPr>
            </a:lvl1pPr>
          </a:lstStyle>
          <a:p>
            <a:r>
              <a:rPr lang="it-IT" sz="1400" dirty="0">
                <a:solidFill>
                  <a:srgbClr val="215AA9"/>
                </a:solidFill>
              </a:rPr>
              <a:t>DATA</a:t>
            </a:r>
          </a:p>
        </p:txBody>
      </p:sp>
      <p:sp>
        <p:nvSpPr>
          <p:cNvPr id="3" name="TextBox 21">
            <a:extLst>
              <a:ext uri="{FF2B5EF4-FFF2-40B4-BE49-F238E27FC236}">
                <a16:creationId xmlns:a16="http://schemas.microsoft.com/office/drawing/2014/main" id="{F738C674-7C81-11F8-6621-48AEE2DB4777}"/>
              </a:ext>
            </a:extLst>
          </p:cNvPr>
          <p:cNvSpPr txBox="1"/>
          <p:nvPr/>
        </p:nvSpPr>
        <p:spPr>
          <a:xfrm>
            <a:off x="1799609" y="2613350"/>
            <a:ext cx="8664615" cy="3077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/>
          <a:p>
            <a:pPr marL="0" indent="0" algn="l">
              <a:buNone/>
            </a:pPr>
            <a:r>
              <a:rPr lang="it-IT" altLang="it-IT" sz="1400" b="1" dirty="0">
                <a:latin typeface="Raleway ExtraBold" panose="020B0003030101060003" pitchFamily="34" charset="0"/>
              </a:rPr>
              <a:t>Nomi Ospiti</a:t>
            </a:r>
            <a:r>
              <a:rPr lang="it-IT" altLang="it-IT" sz="1400" dirty="0">
                <a:latin typeface="Raleway" panose="020B0003030101060003" pitchFamily="34" charset="0"/>
              </a:rPr>
              <a:t>	</a:t>
            </a:r>
            <a:endParaRPr lang="it-IT" sz="1400" dirty="0">
              <a:latin typeface="Raleway" panose="020B0003030101060003" pitchFamily="34" charset="0"/>
            </a:endParaRPr>
          </a:p>
        </p:txBody>
      </p:sp>
      <p:sp>
        <p:nvSpPr>
          <p:cNvPr id="4" name="TextBox 21">
            <a:extLst>
              <a:ext uri="{FF2B5EF4-FFF2-40B4-BE49-F238E27FC236}">
                <a16:creationId xmlns:a16="http://schemas.microsoft.com/office/drawing/2014/main" id="{BD60FF9A-D99C-22BB-D78E-B168992D50BD}"/>
              </a:ext>
            </a:extLst>
          </p:cNvPr>
          <p:cNvSpPr txBox="1"/>
          <p:nvPr/>
        </p:nvSpPr>
        <p:spPr>
          <a:xfrm>
            <a:off x="3051875" y="3656767"/>
            <a:ext cx="1474405" cy="3077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/>
          <a:p>
            <a:pPr marL="0" indent="0" algn="l">
              <a:buNone/>
            </a:pPr>
            <a:r>
              <a:rPr lang="it-IT" altLang="it-IT" sz="1400" dirty="0" err="1">
                <a:latin typeface="Raleway Light" panose="020B0403030101060003" pitchFamily="34" charset="77"/>
              </a:rPr>
              <a:t>Partecipants</a:t>
            </a:r>
            <a:endParaRPr lang="it-IT" sz="1400" dirty="0">
              <a:latin typeface="Raleway Light" panose="020B0403030101060003" pitchFamily="34" charset="77"/>
            </a:endParaRPr>
          </a:p>
        </p:txBody>
      </p:sp>
      <p:sp>
        <p:nvSpPr>
          <p:cNvPr id="6" name="TextBox 21">
            <a:extLst>
              <a:ext uri="{FF2B5EF4-FFF2-40B4-BE49-F238E27FC236}">
                <a16:creationId xmlns:a16="http://schemas.microsoft.com/office/drawing/2014/main" id="{BDC26F9C-4A91-395F-780D-45821EDD141A}"/>
              </a:ext>
            </a:extLst>
          </p:cNvPr>
          <p:cNvSpPr txBox="1"/>
          <p:nvPr/>
        </p:nvSpPr>
        <p:spPr>
          <a:xfrm>
            <a:off x="1799609" y="2003031"/>
            <a:ext cx="8664615" cy="3077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/>
          <a:p>
            <a:pPr marL="0" indent="0" algn="l">
              <a:buNone/>
            </a:pPr>
            <a:r>
              <a:rPr lang="it-IT" altLang="it-IT" sz="1400" b="1" dirty="0">
                <a:latin typeface="Raleway ExtraBold" panose="020B0003030101060003" pitchFamily="34" charset="0"/>
              </a:rPr>
              <a:t>Logo Azienda</a:t>
            </a:r>
            <a:r>
              <a:rPr lang="it-IT" altLang="it-IT" sz="1400" dirty="0">
                <a:latin typeface="Raleway" panose="020B0003030101060003" pitchFamily="34" charset="0"/>
              </a:rPr>
              <a:t>	</a:t>
            </a:r>
            <a:endParaRPr lang="it-IT" sz="1400" dirty="0">
              <a:latin typeface="Raleway" panose="020B00030301010600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06193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9383D8-1C59-15F3-44D2-3313BCE500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>
            <a:extLst>
              <a:ext uri="{FF2B5EF4-FFF2-40B4-BE49-F238E27FC236}">
                <a16:creationId xmlns:a16="http://schemas.microsoft.com/office/drawing/2014/main" id="{DAC92B9A-B893-B865-B05D-F858E02EC3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967"/>
            <a:ext cx="12192000" cy="6858000"/>
          </a:xfrm>
          <a:prstGeom prst="rect">
            <a:avLst/>
          </a:prstGeom>
        </p:spPr>
      </p:pic>
      <p:sp>
        <p:nvSpPr>
          <p:cNvPr id="19" name="Straight Connector 22">
            <a:extLst>
              <a:ext uri="{FF2B5EF4-FFF2-40B4-BE49-F238E27FC236}">
                <a16:creationId xmlns:a16="http://schemas.microsoft.com/office/drawing/2014/main" id="{D1C58B3C-BED5-67D7-35AF-B4FE93CCE20C}"/>
              </a:ext>
            </a:extLst>
          </p:cNvPr>
          <p:cNvSpPr/>
          <p:nvPr/>
        </p:nvSpPr>
        <p:spPr>
          <a:xfrm>
            <a:off x="1799609" y="1365443"/>
            <a:ext cx="530761" cy="1"/>
          </a:xfrm>
          <a:prstGeom prst="line">
            <a:avLst/>
          </a:prstGeom>
          <a:ln w="38100" cap="rnd">
            <a:solidFill>
              <a:schemeClr val="accent1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0" name="TextBox 28">
            <a:extLst>
              <a:ext uri="{FF2B5EF4-FFF2-40B4-BE49-F238E27FC236}">
                <a16:creationId xmlns:a16="http://schemas.microsoft.com/office/drawing/2014/main" id="{F331F10F-5278-085F-D84F-8899C3006531}"/>
              </a:ext>
            </a:extLst>
          </p:cNvPr>
          <p:cNvSpPr txBox="1"/>
          <p:nvPr/>
        </p:nvSpPr>
        <p:spPr>
          <a:xfrm>
            <a:off x="1698433" y="542269"/>
            <a:ext cx="4689559" cy="6052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>
            <a:lvl1pPr>
              <a:lnSpc>
                <a:spcPts val="4000"/>
              </a:lnSpc>
              <a:defRPr sz="3600">
                <a:latin typeface="EurostileExtReg"/>
                <a:ea typeface="EurostileExtReg"/>
                <a:cs typeface="EurostileExtReg"/>
                <a:sym typeface="Eurostile Extd"/>
              </a:defRPr>
            </a:lvl1pPr>
          </a:lstStyle>
          <a:p>
            <a:r>
              <a:rPr lang="it-IT" sz="3400" dirty="0">
                <a:solidFill>
                  <a:srgbClr val="215AA9"/>
                </a:solidFill>
              </a:rPr>
              <a:t>Meeting Agenda</a:t>
            </a:r>
          </a:p>
        </p:txBody>
      </p:sp>
      <p:sp>
        <p:nvSpPr>
          <p:cNvPr id="15" name="CasellaDiTesto 14">
            <a:extLst>
              <a:ext uri="{FF2B5EF4-FFF2-40B4-BE49-F238E27FC236}">
                <a16:creationId xmlns:a16="http://schemas.microsoft.com/office/drawing/2014/main" id="{E113F2BB-ACB6-CC1C-685B-2C5DAA5CCE90}"/>
              </a:ext>
            </a:extLst>
          </p:cNvPr>
          <p:cNvSpPr txBox="1"/>
          <p:nvPr/>
        </p:nvSpPr>
        <p:spPr>
          <a:xfrm>
            <a:off x="1029597" y="2203557"/>
            <a:ext cx="1071679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2250" algn="l">
              <a:buFont typeface="Arial" panose="020B0604020202020204" pitchFamily="34" charset="0"/>
              <a:buChar char="•"/>
            </a:pPr>
            <a:r>
              <a:rPr lang="en-US" sz="1600" b="1" dirty="0">
                <a:solidFill>
                  <a:srgbClr val="242424"/>
                </a:solidFill>
                <a:effectLst/>
                <a:latin typeface="Raleway" panose="020B0003030101060003" pitchFamily="34" charset="0"/>
              </a:rPr>
              <a:t>9.00 am:            	</a:t>
            </a:r>
            <a:r>
              <a:rPr lang="en-US" sz="1600" dirty="0">
                <a:solidFill>
                  <a:srgbClr val="242424"/>
                </a:solidFill>
                <a:effectLst/>
                <a:latin typeface="Raleway" panose="020B0003030101060003" pitchFamily="34" charset="0"/>
              </a:rPr>
              <a:t>testo </a:t>
            </a:r>
          </a:p>
          <a:p>
            <a:pPr marL="222250" algn="l"/>
            <a:endParaRPr lang="en-US" sz="1600" dirty="0">
              <a:solidFill>
                <a:srgbClr val="242424"/>
              </a:solidFill>
              <a:effectLst/>
              <a:latin typeface="Raleway" panose="020B0003030101060003" pitchFamily="34" charset="0"/>
            </a:endParaRPr>
          </a:p>
          <a:p>
            <a:pPr marL="222250" algn="l">
              <a:buFont typeface="Arial" panose="020B0604020202020204" pitchFamily="34" charset="0"/>
              <a:buChar char="•"/>
            </a:pPr>
            <a:r>
              <a:rPr lang="en-US" sz="1600" b="1" dirty="0">
                <a:solidFill>
                  <a:srgbClr val="242424"/>
                </a:solidFill>
                <a:effectLst/>
                <a:latin typeface="Raleway" panose="020B0003030101060003" pitchFamily="34" charset="0"/>
              </a:rPr>
              <a:t>12.00 am: </a:t>
            </a:r>
            <a:r>
              <a:rPr lang="en-US" sz="1600" dirty="0">
                <a:solidFill>
                  <a:srgbClr val="242424"/>
                </a:solidFill>
                <a:effectLst/>
                <a:latin typeface="Raleway" panose="020B0003030101060003" pitchFamily="34" charset="0"/>
              </a:rPr>
              <a:t>  	testo</a:t>
            </a:r>
          </a:p>
          <a:p>
            <a:pPr marL="222250" algn="l">
              <a:buFont typeface="Arial" panose="020B0604020202020204" pitchFamily="34" charset="0"/>
              <a:buChar char="•"/>
            </a:pPr>
            <a:endParaRPr lang="en-US" sz="1600" dirty="0">
              <a:solidFill>
                <a:srgbClr val="242424"/>
              </a:solidFill>
              <a:effectLst/>
              <a:latin typeface="Raleway" panose="020B0003030101060003" pitchFamily="34" charset="0"/>
            </a:endParaRPr>
          </a:p>
          <a:p>
            <a:pPr marL="222250" algn="l">
              <a:buFont typeface="Arial" panose="020B0604020202020204" pitchFamily="34" charset="0"/>
              <a:buChar char="•"/>
            </a:pPr>
            <a:r>
              <a:rPr lang="en-US" sz="1600" b="1" dirty="0">
                <a:solidFill>
                  <a:srgbClr val="242424"/>
                </a:solidFill>
                <a:effectLst/>
                <a:latin typeface="Raleway" panose="020B0003030101060003" pitchFamily="34" charset="0"/>
              </a:rPr>
              <a:t>1.00 pm: </a:t>
            </a:r>
            <a:r>
              <a:rPr lang="en-US" sz="1600" dirty="0">
                <a:solidFill>
                  <a:srgbClr val="242424"/>
                </a:solidFill>
                <a:effectLst/>
                <a:latin typeface="Raleway" panose="020B0003030101060003" pitchFamily="34" charset="0"/>
              </a:rPr>
              <a:t>    	testo </a:t>
            </a:r>
          </a:p>
          <a:p>
            <a:pPr marL="222250" algn="l">
              <a:buFont typeface="Arial" panose="020B0604020202020204" pitchFamily="34" charset="0"/>
              <a:buChar char="•"/>
            </a:pPr>
            <a:endParaRPr lang="en-US" sz="1600" b="1" dirty="0">
              <a:solidFill>
                <a:srgbClr val="242424"/>
              </a:solidFill>
              <a:latin typeface="Raleway" panose="020B0003030101060003" pitchFamily="34" charset="0"/>
            </a:endParaRPr>
          </a:p>
          <a:p>
            <a:pPr marL="222250" algn="l">
              <a:buFont typeface="Arial" panose="020B0604020202020204" pitchFamily="34" charset="0"/>
              <a:buChar char="•"/>
            </a:pPr>
            <a:r>
              <a:rPr lang="en-US" sz="1600" b="1" dirty="0">
                <a:solidFill>
                  <a:srgbClr val="242424"/>
                </a:solidFill>
                <a:effectLst/>
                <a:latin typeface="Raleway" panose="020B0003030101060003" pitchFamily="34" charset="0"/>
              </a:rPr>
              <a:t>4.00 pm:  </a:t>
            </a:r>
            <a:r>
              <a:rPr lang="en-US" sz="1600" dirty="0">
                <a:solidFill>
                  <a:srgbClr val="242424"/>
                </a:solidFill>
                <a:effectLst/>
                <a:latin typeface="Raleway" panose="020B0003030101060003" pitchFamily="34" charset="0"/>
              </a:rPr>
              <a:t>   	testo</a:t>
            </a:r>
          </a:p>
          <a:p>
            <a:pPr marL="222250" algn="l"/>
            <a:endParaRPr lang="en-US" sz="1600" dirty="0">
              <a:solidFill>
                <a:srgbClr val="242424"/>
              </a:solidFill>
              <a:effectLst/>
              <a:latin typeface="Raleway" panose="020B0003030101060003" pitchFamily="34" charset="0"/>
            </a:endParaRPr>
          </a:p>
          <a:p>
            <a:pPr marL="222250" algn="l">
              <a:buFont typeface="Arial" panose="020B0604020202020204" pitchFamily="34" charset="0"/>
              <a:buChar char="•"/>
            </a:pPr>
            <a:r>
              <a:rPr lang="en-US" sz="1600" b="1" dirty="0">
                <a:solidFill>
                  <a:srgbClr val="242424"/>
                </a:solidFill>
                <a:latin typeface="Raleway" panose="020B0003030101060003" pitchFamily="34" charset="0"/>
              </a:rPr>
              <a:t>16:30</a:t>
            </a:r>
            <a:r>
              <a:rPr lang="en-US" sz="1600" b="1" dirty="0">
                <a:solidFill>
                  <a:srgbClr val="242424"/>
                </a:solidFill>
                <a:effectLst/>
                <a:latin typeface="Raleway" panose="020B0003030101060003" pitchFamily="34" charset="0"/>
              </a:rPr>
              <a:t> – 17:30 	</a:t>
            </a:r>
            <a:r>
              <a:rPr lang="en-US" sz="1600" dirty="0">
                <a:solidFill>
                  <a:srgbClr val="242424"/>
                </a:solidFill>
                <a:effectLst/>
                <a:latin typeface="Raleway" panose="020B0003030101060003" pitchFamily="34" charset="0"/>
              </a:rPr>
              <a:t>testo</a:t>
            </a:r>
          </a:p>
        </p:txBody>
      </p:sp>
      <p:sp>
        <p:nvSpPr>
          <p:cNvPr id="17" name="TextBox 28">
            <a:extLst>
              <a:ext uri="{FF2B5EF4-FFF2-40B4-BE49-F238E27FC236}">
                <a16:creationId xmlns:a16="http://schemas.microsoft.com/office/drawing/2014/main" id="{0E3C8E76-DCAB-8C27-B7D9-2ADE2271DB35}"/>
              </a:ext>
            </a:extLst>
          </p:cNvPr>
          <p:cNvSpPr txBox="1"/>
          <p:nvPr/>
        </p:nvSpPr>
        <p:spPr>
          <a:xfrm>
            <a:off x="8722275" y="515373"/>
            <a:ext cx="2600783" cy="5188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>
            <a:lvl1pPr>
              <a:lnSpc>
                <a:spcPts val="4000"/>
              </a:lnSpc>
              <a:defRPr sz="3600">
                <a:latin typeface="EurostileExtReg"/>
                <a:ea typeface="EurostileExtReg"/>
                <a:cs typeface="EurostileExtReg"/>
                <a:sym typeface="Eurostile Extd"/>
              </a:defRPr>
            </a:lvl1pPr>
          </a:lstStyle>
          <a:p>
            <a:r>
              <a:rPr lang="it-IT" sz="1400" dirty="0">
                <a:solidFill>
                  <a:srgbClr val="215AA9"/>
                </a:solidFill>
              </a:rPr>
              <a:t>DATA</a:t>
            </a:r>
          </a:p>
        </p:txBody>
      </p:sp>
    </p:spTree>
    <p:extLst>
      <p:ext uri="{BB962C8B-B14F-4D97-AF65-F5344CB8AC3E}">
        <p14:creationId xmlns:p14="http://schemas.microsoft.com/office/powerpoint/2010/main" val="26436856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F3D8D0-ED31-639C-FDD6-1D85E132E7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>
            <a:extLst>
              <a:ext uri="{FF2B5EF4-FFF2-40B4-BE49-F238E27FC236}">
                <a16:creationId xmlns:a16="http://schemas.microsoft.com/office/drawing/2014/main" id="{DE1B7D08-E7A0-DF6A-944C-7AB0C4CBCA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967"/>
            <a:ext cx="12192000" cy="6858000"/>
          </a:xfrm>
          <a:prstGeom prst="rect">
            <a:avLst/>
          </a:prstGeom>
        </p:spPr>
      </p:pic>
      <p:sp>
        <p:nvSpPr>
          <p:cNvPr id="12" name="TextBox 21">
            <a:extLst>
              <a:ext uri="{FF2B5EF4-FFF2-40B4-BE49-F238E27FC236}">
                <a16:creationId xmlns:a16="http://schemas.microsoft.com/office/drawing/2014/main" id="{63EF38F8-6042-8234-2890-BDCD22FB7E66}"/>
              </a:ext>
            </a:extLst>
          </p:cNvPr>
          <p:cNvSpPr txBox="1"/>
          <p:nvPr/>
        </p:nvSpPr>
        <p:spPr>
          <a:xfrm>
            <a:off x="937994" y="2479835"/>
            <a:ext cx="3185117" cy="15331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/>
          <a:p>
            <a:pPr algn="ctr">
              <a:lnSpc>
                <a:spcPts val="1900"/>
              </a:lnSpc>
              <a:defRPr sz="1400">
                <a:latin typeface="Raleway Light"/>
                <a:ea typeface="Raleway Light"/>
                <a:cs typeface="Raleway Light"/>
                <a:sym typeface="Raleway Light"/>
              </a:defRPr>
            </a:pPr>
            <a:r>
              <a:rPr lang="en-GB" sz="1400" b="1" kern="100" dirty="0" err="1">
                <a:solidFill>
                  <a:srgbClr val="215AA9"/>
                </a:solidFill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Fonderia</a:t>
            </a:r>
            <a:r>
              <a:rPr lang="en-GB" sz="1400" b="1" kern="100" dirty="0">
                <a:solidFill>
                  <a:srgbClr val="215AA9"/>
                </a:solidFill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 di </a:t>
            </a:r>
            <a:r>
              <a:rPr lang="en-GB" sz="1400" b="1" kern="100" dirty="0" err="1">
                <a:solidFill>
                  <a:srgbClr val="215AA9"/>
                </a:solidFill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Torbole</a:t>
            </a:r>
            <a:r>
              <a:rPr lang="en-GB" sz="1400" b="1" kern="100" dirty="0">
                <a:solidFill>
                  <a:srgbClr val="215AA9"/>
                </a:solidFill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 </a:t>
            </a:r>
            <a:r>
              <a:rPr lang="en-GB" sz="1400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develops, manufactures and produce </a:t>
            </a:r>
            <a:r>
              <a:rPr lang="en-GB" sz="1400" b="1" kern="100" dirty="0">
                <a:solidFill>
                  <a:srgbClr val="215AA9"/>
                </a:solidFill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brake discs </a:t>
            </a:r>
            <a:r>
              <a:rPr lang="en-GB" sz="1400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and </a:t>
            </a:r>
            <a:r>
              <a:rPr lang="en-GB" sz="1400" b="1" kern="100" dirty="0">
                <a:solidFill>
                  <a:srgbClr val="215AA9"/>
                </a:solidFill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brake drums</a:t>
            </a:r>
            <a:r>
              <a:rPr lang="en-GB" sz="1400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, raw and machined castings for the OEM Automotive industry</a:t>
            </a:r>
            <a:endParaRPr lang="it-IT" sz="1400" kern="100" dirty="0">
              <a:effectLst/>
              <a:latin typeface="Century Gothic" panose="020B0502020202020204" pitchFamily="34" charset="0"/>
              <a:ea typeface="Corbel" panose="020B0503020204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1900"/>
              </a:lnSpc>
              <a:defRPr sz="1400">
                <a:latin typeface="Raleway Light"/>
                <a:ea typeface="Raleway Light"/>
                <a:cs typeface="Raleway Light"/>
                <a:sym typeface="Raleway Light"/>
              </a:defRPr>
            </a:pPr>
            <a:endParaRPr lang="it-IT" sz="1400" dirty="0">
              <a:latin typeface="Century Gothic" panose="020B0502020202020204" pitchFamily="34" charset="0"/>
            </a:endParaRPr>
          </a:p>
        </p:txBody>
      </p:sp>
      <p:sp>
        <p:nvSpPr>
          <p:cNvPr id="15" name="TextBox 21">
            <a:extLst>
              <a:ext uri="{FF2B5EF4-FFF2-40B4-BE49-F238E27FC236}">
                <a16:creationId xmlns:a16="http://schemas.microsoft.com/office/drawing/2014/main" id="{8128A643-5765-2F84-602C-D0EDA40E899D}"/>
              </a:ext>
            </a:extLst>
          </p:cNvPr>
          <p:cNvSpPr txBox="1"/>
          <p:nvPr/>
        </p:nvSpPr>
        <p:spPr>
          <a:xfrm>
            <a:off x="8405314" y="2462180"/>
            <a:ext cx="3185117" cy="12895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/>
          <a:p>
            <a:pPr algn="ctr">
              <a:lnSpc>
                <a:spcPts val="1900"/>
              </a:lnSpc>
              <a:defRPr sz="1400">
                <a:latin typeface="Raleway Light"/>
                <a:ea typeface="Raleway Light"/>
                <a:cs typeface="Raleway Light"/>
                <a:sym typeface="Raleway Light"/>
              </a:defRPr>
            </a:pPr>
            <a:r>
              <a:rPr lang="it-IT" sz="1400" dirty="0">
                <a:latin typeface="Century Gothic" panose="020B0502020202020204" pitchFamily="34" charset="0"/>
              </a:rPr>
              <a:t>PBF </a:t>
            </a:r>
            <a:r>
              <a:rPr lang="it-IT" sz="1400" dirty="0" err="1">
                <a:latin typeface="Century Gothic" panose="020B0502020202020204" pitchFamily="34" charset="0"/>
              </a:rPr>
              <a:t>is</a:t>
            </a:r>
            <a:r>
              <a:rPr lang="it-IT" sz="1400" dirty="0">
                <a:latin typeface="Century Gothic" panose="020B0502020202020204" pitchFamily="34" charset="0"/>
              </a:rPr>
              <a:t> a </a:t>
            </a:r>
            <a:r>
              <a:rPr lang="it-IT" sz="1400" dirty="0" err="1">
                <a:latin typeface="Century Gothic" panose="020B0502020202020204" pitchFamily="34" charset="0"/>
              </a:rPr>
              <a:t>foundry</a:t>
            </a:r>
            <a:r>
              <a:rPr lang="it-IT" sz="1400" dirty="0">
                <a:latin typeface="Century Gothic" panose="020B0502020202020204" pitchFamily="34" charset="0"/>
              </a:rPr>
              <a:t> with </a:t>
            </a:r>
            <a:r>
              <a:rPr lang="it-IT" sz="1400" b="1" kern="100" dirty="0">
                <a:solidFill>
                  <a:srgbClr val="215AA9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c</a:t>
            </a:r>
            <a:r>
              <a:rPr lang="it-IT" sz="1400" b="1" kern="100" dirty="0">
                <a:solidFill>
                  <a:srgbClr val="215AA9"/>
                </a:solidFill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ross production capability</a:t>
            </a:r>
            <a:r>
              <a:rPr lang="it-IT" sz="1400" kern="100" dirty="0">
                <a:solidFill>
                  <a:srgbClr val="215AA9"/>
                </a:solidFill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. </a:t>
            </a:r>
            <a:r>
              <a:rPr lang="it-IT" sz="1400" dirty="0">
                <a:latin typeface="Century Gothic" panose="020B0502020202020204" pitchFamily="34" charset="0"/>
              </a:rPr>
              <a:t>The production </a:t>
            </a:r>
            <a:r>
              <a:rPr lang="it-IT" sz="1400" dirty="0" err="1">
                <a:latin typeface="Century Gothic" panose="020B0502020202020204" pitchFamily="34" charset="0"/>
              </a:rPr>
              <a:t>includes</a:t>
            </a:r>
            <a:r>
              <a:rPr lang="it-IT" sz="1400" dirty="0">
                <a:latin typeface="Century Gothic" panose="020B0502020202020204" pitchFamily="34" charset="0"/>
              </a:rPr>
              <a:t> </a:t>
            </a:r>
            <a:r>
              <a:rPr lang="it-IT" sz="1400" dirty="0" err="1">
                <a:latin typeface="Century Gothic" panose="020B0502020202020204" pitchFamily="34" charset="0"/>
              </a:rPr>
              <a:t>grey</a:t>
            </a:r>
            <a:r>
              <a:rPr lang="it-IT" sz="1400" dirty="0">
                <a:latin typeface="Century Gothic" panose="020B0502020202020204" pitchFamily="34" charset="0"/>
              </a:rPr>
              <a:t>, </a:t>
            </a:r>
            <a:r>
              <a:rPr lang="it-IT" sz="1400" dirty="0" err="1">
                <a:latin typeface="Century Gothic" panose="020B0502020202020204" pitchFamily="34" charset="0"/>
              </a:rPr>
              <a:t>nodular</a:t>
            </a:r>
            <a:r>
              <a:rPr lang="it-IT" sz="1400" dirty="0">
                <a:latin typeface="Century Gothic" panose="020B0502020202020204" pitchFamily="34" charset="0"/>
              </a:rPr>
              <a:t> and </a:t>
            </a:r>
            <a:r>
              <a:rPr lang="it-IT" sz="1400" dirty="0" err="1">
                <a:latin typeface="Century Gothic" panose="020B0502020202020204" pitchFamily="34" charset="0"/>
              </a:rPr>
              <a:t>vermicular</a:t>
            </a:r>
            <a:r>
              <a:rPr lang="it-IT" sz="1400" dirty="0">
                <a:latin typeface="Century Gothic" panose="020B0502020202020204" pitchFamily="34" charset="0"/>
              </a:rPr>
              <a:t> </a:t>
            </a:r>
            <a:r>
              <a:rPr lang="it-IT" sz="1400" dirty="0" err="1">
                <a:latin typeface="Century Gothic" panose="020B0502020202020204" pitchFamily="34" charset="0"/>
              </a:rPr>
              <a:t>iron</a:t>
            </a:r>
            <a:r>
              <a:rPr lang="it-IT" sz="1400" b="1" dirty="0">
                <a:latin typeface="Century Gothic" panose="020B0502020202020204" pitchFamily="34" charset="0"/>
              </a:rPr>
              <a:t> </a:t>
            </a:r>
            <a:r>
              <a:rPr lang="it-IT" sz="1400" b="1" kern="100" dirty="0" err="1">
                <a:solidFill>
                  <a:srgbClr val="215AA9"/>
                </a:solidFill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castings</a:t>
            </a:r>
            <a:r>
              <a:rPr lang="it-IT" sz="1400" b="1" dirty="0">
                <a:latin typeface="Century Gothic" panose="020B0502020202020204" pitchFamily="34" charset="0"/>
              </a:rPr>
              <a:t> </a:t>
            </a:r>
            <a:r>
              <a:rPr lang="it-IT" sz="1400" dirty="0">
                <a:latin typeface="Century Gothic" panose="020B0502020202020204" pitchFamily="34" charset="0"/>
              </a:rPr>
              <a:t>for the </a:t>
            </a:r>
            <a:r>
              <a:rPr lang="it-IT" sz="1400" dirty="0" err="1">
                <a:latin typeface="Century Gothic" panose="020B0502020202020204" pitchFamily="34" charset="0"/>
              </a:rPr>
              <a:t>main</a:t>
            </a:r>
            <a:r>
              <a:rPr lang="it-IT" sz="1400" dirty="0">
                <a:latin typeface="Century Gothic" panose="020B0502020202020204" pitchFamily="34" charset="0"/>
              </a:rPr>
              <a:t> industrial </a:t>
            </a:r>
            <a:r>
              <a:rPr lang="it-IT" sz="1400" dirty="0" err="1">
                <a:latin typeface="Century Gothic" panose="020B0502020202020204" pitchFamily="34" charset="0"/>
              </a:rPr>
              <a:t>sectors</a:t>
            </a:r>
            <a:r>
              <a:rPr lang="it-IT" sz="1400" dirty="0">
                <a:latin typeface="Century Gothic" panose="020B0502020202020204" pitchFamily="34" charset="0"/>
              </a:rPr>
              <a:t>. </a:t>
            </a:r>
          </a:p>
        </p:txBody>
      </p:sp>
      <p:pic>
        <p:nvPicPr>
          <p:cNvPr id="17" name="Immagine 16" descr="Immagine che contiene Carattere, schermata, Elementi grafici, logo&#10;&#10;Descrizione generata automaticamente">
            <a:extLst>
              <a:ext uri="{FF2B5EF4-FFF2-40B4-BE49-F238E27FC236}">
                <a16:creationId xmlns:a16="http://schemas.microsoft.com/office/drawing/2014/main" id="{EAE17374-4386-4EA7-FADA-09DD168C5F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1335" y="1304101"/>
            <a:ext cx="1798342" cy="1270800"/>
          </a:xfrm>
          <a:prstGeom prst="rect">
            <a:avLst/>
          </a:prstGeom>
        </p:spPr>
      </p:pic>
      <p:cxnSp>
        <p:nvCxnSpPr>
          <p:cNvPr id="22" name="Connettore 1 21">
            <a:extLst>
              <a:ext uri="{FF2B5EF4-FFF2-40B4-BE49-F238E27FC236}">
                <a16:creationId xmlns:a16="http://schemas.microsoft.com/office/drawing/2014/main" id="{89D543D8-6E1E-4604-E968-89A014DFD3A3}"/>
              </a:ext>
            </a:extLst>
          </p:cNvPr>
          <p:cNvCxnSpPr>
            <a:cxnSpLocks/>
          </p:cNvCxnSpPr>
          <p:nvPr/>
        </p:nvCxnSpPr>
        <p:spPr>
          <a:xfrm>
            <a:off x="552618" y="1321710"/>
            <a:ext cx="1143000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Immagine 22" descr="Immagine che contiene aria aperta, cielo, albero, pianta&#10;&#10;Descrizione generata automaticamente">
            <a:extLst>
              <a:ext uri="{FF2B5EF4-FFF2-40B4-BE49-F238E27FC236}">
                <a16:creationId xmlns:a16="http://schemas.microsoft.com/office/drawing/2014/main" id="{1E21156D-C264-DA91-CE79-F3377B0FF8A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17711" y="3889063"/>
            <a:ext cx="3160324" cy="1299683"/>
          </a:xfrm>
          <a:prstGeom prst="rect">
            <a:avLst/>
          </a:prstGeom>
        </p:spPr>
      </p:pic>
      <p:pic>
        <p:nvPicPr>
          <p:cNvPr id="24" name="Immagine 23" descr="Immagine che contiene aria aperta, Aerofotogrammetria, erba, sobborgo&#10;&#10;Descrizione generata automaticamente">
            <a:extLst>
              <a:ext uri="{FF2B5EF4-FFF2-40B4-BE49-F238E27FC236}">
                <a16:creationId xmlns:a16="http://schemas.microsoft.com/office/drawing/2014/main" id="{211A0E9B-3028-C1DB-594D-2CEC91E5C72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8581" y="3893346"/>
            <a:ext cx="3175000" cy="1295400"/>
          </a:xfrm>
          <a:prstGeom prst="rect">
            <a:avLst/>
          </a:prstGeom>
        </p:spPr>
      </p:pic>
      <p:pic>
        <p:nvPicPr>
          <p:cNvPr id="25" name="Immagine 24" descr="Immagine che contiene schermata, testo, Carattere, biglietto da visita&#10;&#10;Descrizione generata automaticamente">
            <a:extLst>
              <a:ext uri="{FF2B5EF4-FFF2-40B4-BE49-F238E27FC236}">
                <a16:creationId xmlns:a16="http://schemas.microsoft.com/office/drawing/2014/main" id="{40214C35-28D3-6AC8-D391-8CA9301BA56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035027" y="1297247"/>
            <a:ext cx="1925689" cy="1360790"/>
          </a:xfrm>
          <a:prstGeom prst="rect">
            <a:avLst/>
          </a:prstGeom>
        </p:spPr>
      </p:pic>
      <p:sp>
        <p:nvSpPr>
          <p:cNvPr id="26" name="TextBox 21">
            <a:extLst>
              <a:ext uri="{FF2B5EF4-FFF2-40B4-BE49-F238E27FC236}">
                <a16:creationId xmlns:a16="http://schemas.microsoft.com/office/drawing/2014/main" id="{5E9A50C6-C149-F6BA-3305-3B250D3AF3C4}"/>
              </a:ext>
            </a:extLst>
          </p:cNvPr>
          <p:cNvSpPr txBox="1"/>
          <p:nvPr/>
        </p:nvSpPr>
        <p:spPr>
          <a:xfrm>
            <a:off x="4292070" y="6096640"/>
            <a:ext cx="3425559" cy="3142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/>
          <a:p>
            <a:pPr algn="ctr">
              <a:lnSpc>
                <a:spcPts val="1900"/>
              </a:lnSpc>
              <a:defRPr sz="1400">
                <a:latin typeface="Raleway Light"/>
                <a:ea typeface="Raleway Light"/>
                <a:cs typeface="Raleway Light"/>
                <a:sym typeface="Raleway Light"/>
              </a:defRPr>
            </a:pPr>
            <a:r>
              <a:rPr lang="it-IT" sz="1400" b="1" dirty="0" err="1">
                <a:solidFill>
                  <a:schemeClr val="accent1">
                    <a:satOff val="-3547"/>
                    <a:lumOff val="-10352"/>
                  </a:schemeClr>
                </a:solidFill>
                <a:latin typeface="Century Gothic" panose="020B0502020202020204" pitchFamily="34" charset="0"/>
                <a:sym typeface="Raleway Bold"/>
              </a:rPr>
              <a:t>All</a:t>
            </a:r>
            <a:r>
              <a:rPr lang="it-IT" sz="1400" b="1" dirty="0">
                <a:solidFill>
                  <a:schemeClr val="accent1">
                    <a:satOff val="-3547"/>
                    <a:lumOff val="-10352"/>
                  </a:schemeClr>
                </a:solidFill>
                <a:latin typeface="Century Gothic" panose="020B0502020202020204" pitchFamily="34" charset="0"/>
                <a:sym typeface="Raleway Bold"/>
              </a:rPr>
              <a:t> the companies are </a:t>
            </a:r>
            <a:r>
              <a:rPr lang="it-IT" sz="1400" b="1" dirty="0" err="1">
                <a:solidFill>
                  <a:schemeClr val="accent1">
                    <a:satOff val="-3547"/>
                    <a:lumOff val="-10352"/>
                  </a:schemeClr>
                </a:solidFill>
                <a:latin typeface="Century Gothic" panose="020B0502020202020204" pitchFamily="34" charset="0"/>
                <a:sym typeface="Raleway Bold"/>
              </a:rPr>
              <a:t>based</a:t>
            </a:r>
            <a:r>
              <a:rPr lang="it-IT" sz="1400" b="1" dirty="0">
                <a:solidFill>
                  <a:schemeClr val="accent1">
                    <a:satOff val="-3547"/>
                    <a:lumOff val="-10352"/>
                  </a:schemeClr>
                </a:solidFill>
                <a:latin typeface="Century Gothic" panose="020B0502020202020204" pitchFamily="34" charset="0"/>
                <a:sym typeface="Raleway Bold"/>
              </a:rPr>
              <a:t> in </a:t>
            </a:r>
            <a:r>
              <a:rPr lang="it-IT" sz="1400" b="1" dirty="0" err="1">
                <a:solidFill>
                  <a:schemeClr val="accent1">
                    <a:satOff val="-3547"/>
                    <a:lumOff val="-10352"/>
                  </a:schemeClr>
                </a:solidFill>
                <a:latin typeface="Century Gothic" panose="020B0502020202020204" pitchFamily="34" charset="0"/>
                <a:sym typeface="Raleway Bold"/>
              </a:rPr>
              <a:t>Italy</a:t>
            </a:r>
            <a:endParaRPr lang="it-IT" sz="1400" b="1" dirty="0">
              <a:latin typeface="Century Gothic" panose="020B0502020202020204" pitchFamily="34" charset="0"/>
            </a:endParaRPr>
          </a:p>
        </p:txBody>
      </p:sp>
      <p:sp>
        <p:nvSpPr>
          <p:cNvPr id="27" name="TextBox 21">
            <a:extLst>
              <a:ext uri="{FF2B5EF4-FFF2-40B4-BE49-F238E27FC236}">
                <a16:creationId xmlns:a16="http://schemas.microsoft.com/office/drawing/2014/main" id="{BFCBA942-645B-0231-DA73-515FF0A8CE01}"/>
              </a:ext>
            </a:extLst>
          </p:cNvPr>
          <p:cNvSpPr txBox="1"/>
          <p:nvPr/>
        </p:nvSpPr>
        <p:spPr>
          <a:xfrm>
            <a:off x="4619203" y="2477306"/>
            <a:ext cx="3272884" cy="10457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/>
          <a:p>
            <a:pPr algn="ctr">
              <a:lnSpc>
                <a:spcPts val="1900"/>
              </a:lnSpc>
              <a:defRPr sz="1400">
                <a:latin typeface="Raleway Light"/>
                <a:ea typeface="Raleway Light"/>
                <a:cs typeface="Raleway Light"/>
                <a:sym typeface="Raleway Light"/>
              </a:defRPr>
            </a:pPr>
            <a:r>
              <a:rPr lang="en-GB" sz="1400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Fond-Stamp is </a:t>
            </a:r>
            <a:r>
              <a:rPr lang="en-GB" sz="1400" b="1" kern="100" dirty="0">
                <a:solidFill>
                  <a:srgbClr val="215AA9"/>
                </a:solidFill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specialized</a:t>
            </a:r>
            <a:r>
              <a:rPr lang="en-GB" sz="1400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 in the production of </a:t>
            </a:r>
            <a:r>
              <a:rPr lang="en-GB" sz="1400" b="1" kern="100" dirty="0">
                <a:solidFill>
                  <a:srgbClr val="215AA9"/>
                </a:solidFill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cast iron </a:t>
            </a:r>
            <a:r>
              <a:rPr lang="en-GB" sz="1400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and </a:t>
            </a:r>
            <a:r>
              <a:rPr lang="en-GB" sz="1400" b="1" kern="100" dirty="0">
                <a:solidFill>
                  <a:srgbClr val="215AA9"/>
                </a:solidFill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steel</a:t>
            </a:r>
            <a:r>
              <a:rPr lang="en-GB" sz="1400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 castings made from disposable </a:t>
            </a:r>
            <a:r>
              <a:rPr lang="en-GB" sz="1400" b="1" kern="100" dirty="0">
                <a:solidFill>
                  <a:srgbClr val="215AA9"/>
                </a:solidFill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polystyrene</a:t>
            </a:r>
            <a:r>
              <a:rPr lang="en-GB" sz="1400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 patterns.</a:t>
            </a:r>
            <a:endParaRPr lang="it-IT" sz="1400" kern="100" dirty="0">
              <a:effectLst/>
              <a:latin typeface="Century Gothic" panose="020B0502020202020204" pitchFamily="34" charset="0"/>
              <a:ea typeface="Corbel" panose="020B0503020204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8" name="image12.png" descr="image12.png">
            <a:extLst>
              <a:ext uri="{FF2B5EF4-FFF2-40B4-BE49-F238E27FC236}">
                <a16:creationId xmlns:a16="http://schemas.microsoft.com/office/drawing/2014/main" id="{2D5AD219-C2FC-707A-36B5-D87FBFFD516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67419" y="1499779"/>
            <a:ext cx="1496111" cy="896092"/>
          </a:xfrm>
          <a:prstGeom prst="rect">
            <a:avLst/>
          </a:prstGeom>
          <a:ln w="12700">
            <a:miter lim="400000"/>
          </a:ln>
        </p:spPr>
      </p:pic>
      <p:pic>
        <p:nvPicPr>
          <p:cNvPr id="29" name="Immagine 28">
            <a:extLst>
              <a:ext uri="{FF2B5EF4-FFF2-40B4-BE49-F238E27FC236}">
                <a16:creationId xmlns:a16="http://schemas.microsoft.com/office/drawing/2014/main" id="{4E771D5A-FE51-AF9B-5164-B6A124E1F286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/>
          <a:stretch/>
        </p:blipFill>
        <p:spPr>
          <a:xfrm>
            <a:off x="4668146" y="3898507"/>
            <a:ext cx="3175000" cy="1290239"/>
          </a:xfrm>
          <a:prstGeom prst="rect">
            <a:avLst/>
          </a:prstGeom>
        </p:spPr>
      </p:pic>
      <p:sp>
        <p:nvSpPr>
          <p:cNvPr id="30" name="TextBox 21">
            <a:extLst>
              <a:ext uri="{FF2B5EF4-FFF2-40B4-BE49-F238E27FC236}">
                <a16:creationId xmlns:a16="http://schemas.microsoft.com/office/drawing/2014/main" id="{B092B21B-0C51-4E33-E6D7-3558CAC96CCF}"/>
              </a:ext>
            </a:extLst>
          </p:cNvPr>
          <p:cNvSpPr txBox="1"/>
          <p:nvPr/>
        </p:nvSpPr>
        <p:spPr>
          <a:xfrm>
            <a:off x="2814108" y="5569312"/>
            <a:ext cx="6381484" cy="33598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/>
          <a:p>
            <a:pPr algn="just">
              <a:lnSpc>
                <a:spcPts val="1900"/>
              </a:lnSpc>
              <a:defRPr sz="1400">
                <a:latin typeface="Raleway Light"/>
                <a:ea typeface="Raleway Light"/>
                <a:cs typeface="Raleway Light"/>
                <a:sym typeface="Raleway Light"/>
              </a:defRPr>
            </a:pPr>
            <a:r>
              <a:rPr lang="it-IT" sz="1600" b="1" dirty="0">
                <a:solidFill>
                  <a:schemeClr val="accent1">
                    <a:satOff val="-3547"/>
                    <a:lumOff val="-10352"/>
                  </a:schemeClr>
                </a:solidFill>
                <a:latin typeface="Century Gothic" panose="020B0502020202020204" pitchFamily="34" charset="0"/>
                <a:sym typeface="Raleway Bold"/>
              </a:rPr>
              <a:t>TOTAL STAFF : </a:t>
            </a:r>
            <a:r>
              <a:rPr lang="it-IT" sz="1600" dirty="0">
                <a:latin typeface="Century Gothic" panose="020B0502020202020204" pitchFamily="34" charset="0"/>
              </a:rPr>
              <a:t>Ca. 700 </a:t>
            </a:r>
            <a:r>
              <a:rPr lang="it-IT" sz="1600" b="1" dirty="0">
                <a:solidFill>
                  <a:schemeClr val="accent1">
                    <a:satOff val="-3547"/>
                    <a:lumOff val="-10352"/>
                  </a:schemeClr>
                </a:solidFill>
                <a:latin typeface="Century Gothic" panose="020B0502020202020204" pitchFamily="34" charset="0"/>
                <a:sym typeface="Raleway Bold"/>
              </a:rPr>
              <a:t>TURNOVER: </a:t>
            </a:r>
            <a:r>
              <a:rPr lang="it-IT" sz="1600" dirty="0">
                <a:latin typeface="Century Gothic" panose="020B0502020202020204" pitchFamily="34" charset="0"/>
              </a:rPr>
              <a:t>Ca. 200 Mil. Euro ( </a:t>
            </a:r>
            <a:r>
              <a:rPr lang="it-IT" sz="1600" dirty="0" err="1">
                <a:latin typeface="Century Gothic" panose="020B0502020202020204" pitchFamily="34" charset="0"/>
              </a:rPr>
              <a:t>Year</a:t>
            </a:r>
            <a:r>
              <a:rPr lang="it-IT" sz="1600" dirty="0">
                <a:latin typeface="Century Gothic" panose="020B0502020202020204" pitchFamily="34" charset="0"/>
              </a:rPr>
              <a:t> 2024 )</a:t>
            </a:r>
          </a:p>
        </p:txBody>
      </p:sp>
      <p:pic>
        <p:nvPicPr>
          <p:cNvPr id="31" name="EF GROUP_blu.png" descr="EF GROUP_blu.png">
            <a:extLst>
              <a:ext uri="{FF2B5EF4-FFF2-40B4-BE49-F238E27FC236}">
                <a16:creationId xmlns:a16="http://schemas.microsoft.com/office/drawing/2014/main" id="{98CB5E75-5DDF-E87E-2E7E-36EE4005EDD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444735" y="-819856"/>
            <a:ext cx="4330603" cy="3061738"/>
          </a:xfrm>
          <a:prstGeom prst="rect">
            <a:avLst/>
          </a:prstGeom>
          <a:ln w="12700">
            <a:miter lim="400000"/>
          </a:ln>
        </p:spPr>
      </p:pic>
      <p:sp>
        <p:nvSpPr>
          <p:cNvPr id="32" name="TextBox 28">
            <a:extLst>
              <a:ext uri="{FF2B5EF4-FFF2-40B4-BE49-F238E27FC236}">
                <a16:creationId xmlns:a16="http://schemas.microsoft.com/office/drawing/2014/main" id="{B4701793-596C-52CC-CAB9-D48B27F2B85B}"/>
              </a:ext>
            </a:extLst>
          </p:cNvPr>
          <p:cNvSpPr txBox="1"/>
          <p:nvPr/>
        </p:nvSpPr>
        <p:spPr>
          <a:xfrm>
            <a:off x="7333271" y="442068"/>
            <a:ext cx="1497459" cy="5141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>
            <a:lvl1pPr>
              <a:lnSpc>
                <a:spcPts val="4000"/>
              </a:lnSpc>
              <a:defRPr sz="3600">
                <a:latin typeface="EurostileExtReg"/>
                <a:ea typeface="EurostileExtReg"/>
                <a:cs typeface="EurostileExtReg"/>
                <a:sym typeface="Eurostile Extd"/>
              </a:defRPr>
            </a:lvl1pPr>
          </a:lstStyle>
          <a:p>
            <a:pPr algn="ctr"/>
            <a:r>
              <a:rPr lang="it-IT" sz="1200" dirty="0">
                <a:solidFill>
                  <a:srgbClr val="215AA9"/>
                </a:solidFill>
              </a:rPr>
              <a:t>COMPANIES</a:t>
            </a:r>
          </a:p>
        </p:txBody>
      </p:sp>
      <p:cxnSp>
        <p:nvCxnSpPr>
          <p:cNvPr id="33" name="Connettore 1 32">
            <a:extLst>
              <a:ext uri="{FF2B5EF4-FFF2-40B4-BE49-F238E27FC236}">
                <a16:creationId xmlns:a16="http://schemas.microsoft.com/office/drawing/2014/main" id="{2F5B82ED-45BD-2EBB-CA39-9C28C03BF402}"/>
              </a:ext>
            </a:extLst>
          </p:cNvPr>
          <p:cNvCxnSpPr>
            <a:cxnSpLocks/>
          </p:cNvCxnSpPr>
          <p:nvPr/>
        </p:nvCxnSpPr>
        <p:spPr>
          <a:xfrm flipV="1">
            <a:off x="552618" y="1321710"/>
            <a:ext cx="0" cy="6669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Connettore 1 33">
            <a:extLst>
              <a:ext uri="{FF2B5EF4-FFF2-40B4-BE49-F238E27FC236}">
                <a16:creationId xmlns:a16="http://schemas.microsoft.com/office/drawing/2014/main" id="{78DD455B-B768-E48A-2591-F631B8B2BA01}"/>
              </a:ext>
            </a:extLst>
          </p:cNvPr>
          <p:cNvCxnSpPr>
            <a:cxnSpLocks/>
          </p:cNvCxnSpPr>
          <p:nvPr/>
        </p:nvCxnSpPr>
        <p:spPr>
          <a:xfrm flipV="1">
            <a:off x="11985019" y="1321710"/>
            <a:ext cx="0" cy="6669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Connettore 1 34">
            <a:extLst>
              <a:ext uri="{FF2B5EF4-FFF2-40B4-BE49-F238E27FC236}">
                <a16:creationId xmlns:a16="http://schemas.microsoft.com/office/drawing/2014/main" id="{E19B2CCC-CD55-6611-1293-5A5F8CCE1710}"/>
              </a:ext>
            </a:extLst>
          </p:cNvPr>
          <p:cNvCxnSpPr>
            <a:cxnSpLocks/>
          </p:cNvCxnSpPr>
          <p:nvPr/>
        </p:nvCxnSpPr>
        <p:spPr>
          <a:xfrm flipH="1" flipV="1">
            <a:off x="6096000" y="1143000"/>
            <a:ext cx="1328" cy="17871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90523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C5902B-E98D-AEA7-E806-8CC493FA72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>
            <a:extLst>
              <a:ext uri="{FF2B5EF4-FFF2-40B4-BE49-F238E27FC236}">
                <a16:creationId xmlns:a16="http://schemas.microsoft.com/office/drawing/2014/main" id="{8E1177A5-3665-11BE-BDA5-DA61A93718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magine 2" descr="Immagine che contiene Modello in scala, Urbanistica, Aerofotogrammetria, casa&#10;&#10;Il contenuto generato dall'IA potrebbe non essere corretto.">
            <a:extLst>
              <a:ext uri="{FF2B5EF4-FFF2-40B4-BE49-F238E27FC236}">
                <a16:creationId xmlns:a16="http://schemas.microsoft.com/office/drawing/2014/main" id="{0A2C3223-AF46-263C-6AC2-CD09EEF797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6728" y="506563"/>
            <a:ext cx="11500115" cy="5844874"/>
          </a:xfrm>
          <a:prstGeom prst="rect">
            <a:avLst/>
          </a:prstGeom>
        </p:spPr>
      </p:pic>
      <p:sp>
        <p:nvSpPr>
          <p:cNvPr id="4" name="TextBox 21">
            <a:extLst>
              <a:ext uri="{FF2B5EF4-FFF2-40B4-BE49-F238E27FC236}">
                <a16:creationId xmlns:a16="http://schemas.microsoft.com/office/drawing/2014/main" id="{91FECA9C-CE58-0072-DD58-3C1757B19161}"/>
              </a:ext>
            </a:extLst>
          </p:cNvPr>
          <p:cNvSpPr txBox="1"/>
          <p:nvPr/>
        </p:nvSpPr>
        <p:spPr>
          <a:xfrm>
            <a:off x="7105130" y="2553209"/>
            <a:ext cx="1526651" cy="3385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/>
          <a:p>
            <a:pPr algn="ctr" defTabSz="1371509" fontAlgn="auto">
              <a:spcBef>
                <a:spcPct val="0"/>
              </a:spcBef>
              <a:spcAft>
                <a:spcPts val="0"/>
              </a:spcAft>
              <a:buSzTx/>
              <a:buNone/>
              <a:defRPr/>
            </a:pPr>
            <a:r>
              <a:rPr lang="it-IT" altLang="it-IT" sz="1600" b="1" dirty="0">
                <a:solidFill>
                  <a:schemeClr val="bg1"/>
                </a:solidFill>
                <a:latin typeface="Raleway ExtraBold" panose="020B0003030101060003" pitchFamily="34" charset="0"/>
              </a:rPr>
              <a:t>FOUNDRY</a:t>
            </a:r>
          </a:p>
        </p:txBody>
      </p:sp>
      <p:sp>
        <p:nvSpPr>
          <p:cNvPr id="6" name="TextBox 21">
            <a:extLst>
              <a:ext uri="{FF2B5EF4-FFF2-40B4-BE49-F238E27FC236}">
                <a16:creationId xmlns:a16="http://schemas.microsoft.com/office/drawing/2014/main" id="{4EE13443-9F23-20FC-3329-33E5472FA5F8}"/>
              </a:ext>
            </a:extLst>
          </p:cNvPr>
          <p:cNvSpPr txBox="1"/>
          <p:nvPr/>
        </p:nvSpPr>
        <p:spPr>
          <a:xfrm>
            <a:off x="4480495" y="2524351"/>
            <a:ext cx="1526651" cy="5847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/>
          <a:p>
            <a:pPr algn="ctr" defTabSz="1371509" fontAlgn="auto">
              <a:spcBef>
                <a:spcPct val="0"/>
              </a:spcBef>
              <a:spcAft>
                <a:spcPts val="0"/>
              </a:spcAft>
              <a:buSzTx/>
              <a:buNone/>
              <a:defRPr/>
            </a:pPr>
            <a:r>
              <a:rPr lang="it-IT" altLang="it-IT" sz="1600" b="1" dirty="0">
                <a:solidFill>
                  <a:schemeClr val="bg1"/>
                </a:solidFill>
                <a:latin typeface="Raleway ExtraBold" panose="020B0003030101060003" pitchFamily="34" charset="0"/>
              </a:rPr>
              <a:t>MACHINING</a:t>
            </a:r>
          </a:p>
          <a:p>
            <a:pPr algn="ctr" defTabSz="1371509" fontAlgn="auto">
              <a:spcBef>
                <a:spcPct val="0"/>
              </a:spcBef>
              <a:spcAft>
                <a:spcPts val="0"/>
              </a:spcAft>
              <a:buSzTx/>
              <a:buNone/>
              <a:defRPr/>
            </a:pPr>
            <a:r>
              <a:rPr lang="it-IT" altLang="it-IT" sz="1600" b="1" dirty="0">
                <a:solidFill>
                  <a:schemeClr val="bg1"/>
                </a:solidFill>
                <a:latin typeface="Raleway ExtraBold" panose="020B0003030101060003" pitchFamily="34" charset="0"/>
              </a:rPr>
              <a:t>COATING</a:t>
            </a:r>
          </a:p>
        </p:txBody>
      </p:sp>
      <p:sp>
        <p:nvSpPr>
          <p:cNvPr id="7" name="TextBox 21">
            <a:extLst>
              <a:ext uri="{FF2B5EF4-FFF2-40B4-BE49-F238E27FC236}">
                <a16:creationId xmlns:a16="http://schemas.microsoft.com/office/drawing/2014/main" id="{AC2B9220-1DEC-3F12-B4EA-2EA7A7F54F7D}"/>
              </a:ext>
            </a:extLst>
          </p:cNvPr>
          <p:cNvSpPr txBox="1"/>
          <p:nvPr/>
        </p:nvSpPr>
        <p:spPr>
          <a:xfrm>
            <a:off x="5423459" y="1340833"/>
            <a:ext cx="1526651" cy="5847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/>
          <a:p>
            <a:pPr algn="ctr" defTabSz="1371509" fontAlgn="auto">
              <a:spcBef>
                <a:spcPct val="0"/>
              </a:spcBef>
              <a:spcAft>
                <a:spcPts val="0"/>
              </a:spcAft>
              <a:buSzTx/>
              <a:buNone/>
              <a:defRPr/>
            </a:pPr>
            <a:r>
              <a:rPr lang="it-IT" altLang="it-IT" sz="1600" b="1" dirty="0">
                <a:solidFill>
                  <a:schemeClr val="bg1"/>
                </a:solidFill>
                <a:latin typeface="Raleway ExtraBold" panose="020B0003030101060003" pitchFamily="34" charset="0"/>
              </a:rPr>
              <a:t>RAW MATERIALS</a:t>
            </a:r>
          </a:p>
        </p:txBody>
      </p:sp>
      <p:sp>
        <p:nvSpPr>
          <p:cNvPr id="8" name="TextBox 21">
            <a:extLst>
              <a:ext uri="{FF2B5EF4-FFF2-40B4-BE49-F238E27FC236}">
                <a16:creationId xmlns:a16="http://schemas.microsoft.com/office/drawing/2014/main" id="{B5A07486-BEB2-0F92-F925-513815ED7D6C}"/>
              </a:ext>
            </a:extLst>
          </p:cNvPr>
          <p:cNvSpPr txBox="1"/>
          <p:nvPr/>
        </p:nvSpPr>
        <p:spPr>
          <a:xfrm>
            <a:off x="3641651" y="1223070"/>
            <a:ext cx="1526651" cy="5847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/>
          <a:p>
            <a:pPr algn="ctr" defTabSz="1371509" fontAlgn="auto">
              <a:spcBef>
                <a:spcPct val="0"/>
              </a:spcBef>
              <a:spcAft>
                <a:spcPts val="0"/>
              </a:spcAft>
              <a:buSzTx/>
              <a:buNone/>
              <a:defRPr/>
            </a:pPr>
            <a:r>
              <a:rPr lang="it-IT" altLang="it-IT" sz="1600" b="1" dirty="0">
                <a:solidFill>
                  <a:schemeClr val="bg1"/>
                </a:solidFill>
                <a:latin typeface="Raleway ExtraBold" panose="020B0003030101060003" pitchFamily="34" charset="0"/>
              </a:rPr>
              <a:t>LOGISTIC</a:t>
            </a:r>
          </a:p>
          <a:p>
            <a:pPr algn="ctr" defTabSz="1371509" fontAlgn="auto">
              <a:spcBef>
                <a:spcPct val="0"/>
              </a:spcBef>
              <a:spcAft>
                <a:spcPts val="0"/>
              </a:spcAft>
              <a:buSzTx/>
              <a:buNone/>
              <a:defRPr/>
            </a:pPr>
            <a:r>
              <a:rPr lang="it-IT" altLang="it-IT" sz="1600" b="1" dirty="0">
                <a:solidFill>
                  <a:schemeClr val="bg1"/>
                </a:solidFill>
                <a:latin typeface="Raleway ExtraBold" panose="020B0003030101060003" pitchFamily="34" charset="0"/>
              </a:rPr>
              <a:t>CENTRE</a:t>
            </a:r>
          </a:p>
        </p:txBody>
      </p:sp>
      <p:sp>
        <p:nvSpPr>
          <p:cNvPr id="9" name="TextBox 28">
            <a:extLst>
              <a:ext uri="{FF2B5EF4-FFF2-40B4-BE49-F238E27FC236}">
                <a16:creationId xmlns:a16="http://schemas.microsoft.com/office/drawing/2014/main" id="{9724C8EA-7939-D940-0D8B-C106DC5BC054}"/>
              </a:ext>
            </a:extLst>
          </p:cNvPr>
          <p:cNvSpPr txBox="1"/>
          <p:nvPr/>
        </p:nvSpPr>
        <p:spPr>
          <a:xfrm>
            <a:off x="1587532" y="4736760"/>
            <a:ext cx="4040451" cy="5487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>
            <a:lvl1pPr>
              <a:lnSpc>
                <a:spcPts val="4000"/>
              </a:lnSpc>
              <a:defRPr sz="3600">
                <a:latin typeface="EurostileExtReg"/>
                <a:ea typeface="EurostileExtReg"/>
                <a:cs typeface="EurostileExtReg"/>
                <a:sym typeface="Eurostile Extd"/>
              </a:defRPr>
            </a:lvl1pPr>
          </a:lstStyle>
          <a:p>
            <a:r>
              <a:rPr lang="it-IT" sz="2400" dirty="0">
                <a:solidFill>
                  <a:schemeClr val="bg1"/>
                </a:solidFill>
              </a:rPr>
              <a:t>Overall </a:t>
            </a:r>
            <a:r>
              <a:rPr lang="it-IT" sz="2400" dirty="0" err="1">
                <a:solidFill>
                  <a:schemeClr val="bg1"/>
                </a:solidFill>
              </a:rPr>
              <a:t>plant</a:t>
            </a:r>
            <a:r>
              <a:rPr lang="it-IT" sz="2400" dirty="0">
                <a:solidFill>
                  <a:schemeClr val="bg1"/>
                </a:solidFill>
              </a:rPr>
              <a:t> lay-out</a:t>
            </a:r>
          </a:p>
        </p:txBody>
      </p:sp>
      <p:pic>
        <p:nvPicPr>
          <p:cNvPr id="11" name="Immagine 10" descr="Immagine che contiene Carattere, testo, Elementi grafici, schermata&#10;&#10;Il contenuto generato dall'IA potrebbe non essere corretto.">
            <a:extLst>
              <a:ext uri="{FF2B5EF4-FFF2-40B4-BE49-F238E27FC236}">
                <a16:creationId xmlns:a16="http://schemas.microsoft.com/office/drawing/2014/main" id="{AA094EA7-41AF-C540-4831-3750D8B37F7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86834" y="3822040"/>
            <a:ext cx="2093345" cy="1479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20460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295112-5119-1458-9216-422D66C055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>
            <a:extLst>
              <a:ext uri="{FF2B5EF4-FFF2-40B4-BE49-F238E27FC236}">
                <a16:creationId xmlns:a16="http://schemas.microsoft.com/office/drawing/2014/main" id="{31A8FE3A-D7DB-E95D-4DA0-54A107F915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29" y="1662"/>
            <a:ext cx="12192000" cy="6858000"/>
          </a:xfrm>
          <a:prstGeom prst="rect">
            <a:avLst/>
          </a:prstGeom>
        </p:spPr>
      </p:pic>
      <p:pic>
        <p:nvPicPr>
          <p:cNvPr id="2" name="Immagine 1" descr="Immagine che contiene Carattere, schermata, Elementi grafici, logo&#10;&#10;Descrizione generata automaticamente">
            <a:extLst>
              <a:ext uri="{FF2B5EF4-FFF2-40B4-BE49-F238E27FC236}">
                <a16:creationId xmlns:a16="http://schemas.microsoft.com/office/drawing/2014/main" id="{FA44B853-75A9-6137-8ABA-84245116FB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5911" y="262218"/>
            <a:ext cx="1112914" cy="786442"/>
          </a:xfrm>
          <a:prstGeom prst="rect">
            <a:avLst/>
          </a:prstGeom>
        </p:spPr>
      </p:pic>
      <p:sp>
        <p:nvSpPr>
          <p:cNvPr id="22" name="Rettangolo 21">
            <a:extLst>
              <a:ext uri="{FF2B5EF4-FFF2-40B4-BE49-F238E27FC236}">
                <a16:creationId xmlns:a16="http://schemas.microsoft.com/office/drawing/2014/main" id="{BFFC2797-A645-7359-315B-375BE87F5548}"/>
              </a:ext>
            </a:extLst>
          </p:cNvPr>
          <p:cNvSpPr/>
          <p:nvPr/>
        </p:nvSpPr>
        <p:spPr>
          <a:xfrm>
            <a:off x="8629309" y="3230693"/>
            <a:ext cx="392122" cy="3996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42" name="Immagine 1">
            <a:extLst>
              <a:ext uri="{FF2B5EF4-FFF2-40B4-BE49-F238E27FC236}">
                <a16:creationId xmlns:a16="http://schemas.microsoft.com/office/drawing/2014/main" id="{FD637E6A-6852-6A6A-296B-A190EB2CF6C2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8678" t="15060" r="20238" b="7817"/>
          <a:stretch>
            <a:fillRect/>
          </a:stretch>
        </p:blipFill>
        <p:spPr bwMode="auto">
          <a:xfrm>
            <a:off x="2147624" y="826223"/>
            <a:ext cx="7896751" cy="560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" name="Rectangle 5">
            <a:extLst>
              <a:ext uri="{FF2B5EF4-FFF2-40B4-BE49-F238E27FC236}">
                <a16:creationId xmlns:a16="http://schemas.microsoft.com/office/drawing/2014/main" id="{786DBDDD-F874-0D54-4F8A-754076AA7E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217940" y="1903194"/>
            <a:ext cx="2027238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1" lang="it-IT" altLang="it-IT" sz="1400" b="1" i="1" dirty="0">
                <a:solidFill>
                  <a:srgbClr val="1F497D"/>
                </a:solidFill>
                <a:latin typeface="ITC Avant Garde Std Bk Cn" pitchFamily="34" charset="0"/>
              </a:rPr>
              <a:t>POWER STATION</a:t>
            </a:r>
          </a:p>
        </p:txBody>
      </p:sp>
      <p:cxnSp>
        <p:nvCxnSpPr>
          <p:cNvPr id="44" name="Connettore diritto 2">
            <a:extLst>
              <a:ext uri="{FF2B5EF4-FFF2-40B4-BE49-F238E27FC236}">
                <a16:creationId xmlns:a16="http://schemas.microsoft.com/office/drawing/2014/main" id="{56EA2933-1FDC-CAD9-0D35-6F7279C0D3E9}"/>
              </a:ext>
            </a:extLst>
          </p:cNvPr>
          <p:cNvCxnSpPr>
            <a:cxnSpLocks/>
          </p:cNvCxnSpPr>
          <p:nvPr/>
        </p:nvCxnSpPr>
        <p:spPr>
          <a:xfrm>
            <a:off x="8892540" y="2057083"/>
            <a:ext cx="1347449" cy="0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Rectangle 5">
            <a:extLst>
              <a:ext uri="{FF2B5EF4-FFF2-40B4-BE49-F238E27FC236}">
                <a16:creationId xmlns:a16="http://schemas.microsoft.com/office/drawing/2014/main" id="{25322E62-B7E2-4539-7265-815060617B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234970" y="2666942"/>
            <a:ext cx="1601950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kumimoji="1" lang="it-IT" altLang="it-IT" sz="1400" b="1" i="1" dirty="0">
                <a:solidFill>
                  <a:srgbClr val="1F497D"/>
                </a:solidFill>
                <a:latin typeface="ITC Avant Garde Std Bk Cn" pitchFamily="34" charset="0"/>
              </a:rPr>
              <a:t>FOUNDRY – FONDERIA DI TORBOLE S.r.l. </a:t>
            </a:r>
          </a:p>
        </p:txBody>
      </p:sp>
      <p:cxnSp>
        <p:nvCxnSpPr>
          <p:cNvPr id="47" name="Connettore diritto 5">
            <a:extLst>
              <a:ext uri="{FF2B5EF4-FFF2-40B4-BE49-F238E27FC236}">
                <a16:creationId xmlns:a16="http://schemas.microsoft.com/office/drawing/2014/main" id="{321B7BFB-BF12-173C-CE98-8F150EAC97A7}"/>
              </a:ext>
            </a:extLst>
          </p:cNvPr>
          <p:cNvCxnSpPr>
            <a:cxnSpLocks/>
          </p:cNvCxnSpPr>
          <p:nvPr/>
        </p:nvCxnSpPr>
        <p:spPr>
          <a:xfrm>
            <a:off x="6698453" y="2965233"/>
            <a:ext cx="3541536" cy="0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Rectangle 5">
            <a:extLst>
              <a:ext uri="{FF2B5EF4-FFF2-40B4-BE49-F238E27FC236}">
                <a16:creationId xmlns:a16="http://schemas.microsoft.com/office/drawing/2014/main" id="{075740CF-5EE9-92B0-75E9-0CC0B0D91A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234970" y="3765706"/>
            <a:ext cx="101441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kumimoji="1" lang="it-IT" altLang="it-IT" sz="1400" b="1" i="1" dirty="0">
                <a:solidFill>
                  <a:srgbClr val="FF0000"/>
                </a:solidFill>
                <a:latin typeface="ITC Avant Garde Std Bk Cn" pitchFamily="34" charset="0"/>
              </a:rPr>
              <a:t>YOU ARE HERE</a:t>
            </a:r>
          </a:p>
        </p:txBody>
      </p:sp>
      <p:cxnSp>
        <p:nvCxnSpPr>
          <p:cNvPr id="50" name="Connettore diritto 30">
            <a:extLst>
              <a:ext uri="{FF2B5EF4-FFF2-40B4-BE49-F238E27FC236}">
                <a16:creationId xmlns:a16="http://schemas.microsoft.com/office/drawing/2014/main" id="{10A06AFC-7DAD-ED4F-5849-99614C0FB55A}"/>
              </a:ext>
            </a:extLst>
          </p:cNvPr>
          <p:cNvCxnSpPr>
            <a:cxnSpLocks/>
          </p:cNvCxnSpPr>
          <p:nvPr/>
        </p:nvCxnSpPr>
        <p:spPr>
          <a:xfrm>
            <a:off x="8027224" y="3956222"/>
            <a:ext cx="2101215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Ovale 51">
            <a:extLst>
              <a:ext uri="{FF2B5EF4-FFF2-40B4-BE49-F238E27FC236}">
                <a16:creationId xmlns:a16="http://schemas.microsoft.com/office/drawing/2014/main" id="{2C74BA34-0CE8-8F40-68F0-C458CCA01765}"/>
              </a:ext>
            </a:extLst>
          </p:cNvPr>
          <p:cNvSpPr/>
          <p:nvPr/>
        </p:nvSpPr>
        <p:spPr>
          <a:xfrm>
            <a:off x="7914490" y="3846859"/>
            <a:ext cx="225469" cy="218726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it-IT" dirty="0">
              <a:solidFill>
                <a:schemeClr val="bg1">
                  <a:lumMod val="10000"/>
                  <a:lumOff val="90000"/>
                </a:schemeClr>
              </a:solidFill>
            </a:endParaRPr>
          </a:p>
        </p:txBody>
      </p:sp>
      <p:sp>
        <p:nvSpPr>
          <p:cNvPr id="53" name="Rectangle 5">
            <a:extLst>
              <a:ext uri="{FF2B5EF4-FFF2-40B4-BE49-F238E27FC236}">
                <a16:creationId xmlns:a16="http://schemas.microsoft.com/office/drawing/2014/main" id="{18E071D6-5DB7-76D8-328E-367A6ABD27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74032" y="4609414"/>
            <a:ext cx="151944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kumimoji="1" lang="it-IT" altLang="it-IT" sz="1400" b="1" i="1" dirty="0">
                <a:solidFill>
                  <a:srgbClr val="1F497D"/>
                </a:solidFill>
                <a:latin typeface="ITC Avant Garde Std Bk Cn" pitchFamily="34" charset="0"/>
              </a:rPr>
              <a:t>COMPANY CANTEEN</a:t>
            </a:r>
          </a:p>
        </p:txBody>
      </p:sp>
      <p:cxnSp>
        <p:nvCxnSpPr>
          <p:cNvPr id="54" name="Connettore diritto 33">
            <a:extLst>
              <a:ext uri="{FF2B5EF4-FFF2-40B4-BE49-F238E27FC236}">
                <a16:creationId xmlns:a16="http://schemas.microsoft.com/office/drawing/2014/main" id="{9F2D759E-DDB3-3E7D-F83F-D39DD1806C1D}"/>
              </a:ext>
            </a:extLst>
          </p:cNvPr>
          <p:cNvCxnSpPr>
            <a:cxnSpLocks/>
          </p:cNvCxnSpPr>
          <p:nvPr/>
        </p:nvCxnSpPr>
        <p:spPr>
          <a:xfrm>
            <a:off x="8996342" y="4850862"/>
            <a:ext cx="1298278" cy="0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Rectangle 5">
            <a:extLst>
              <a:ext uri="{FF2B5EF4-FFF2-40B4-BE49-F238E27FC236}">
                <a16:creationId xmlns:a16="http://schemas.microsoft.com/office/drawing/2014/main" id="{40F56484-A6EF-D24E-1D62-728795DF3F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5911" y="4543085"/>
            <a:ext cx="1691309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kumimoji="1" lang="it-IT" altLang="it-IT" sz="1400" b="1" i="1" dirty="0">
                <a:solidFill>
                  <a:srgbClr val="1F497D"/>
                </a:solidFill>
                <a:latin typeface="ITC Avant Garde Std Bk Cn" pitchFamily="34" charset="0"/>
              </a:rPr>
              <a:t>MACHINING PLANT </a:t>
            </a:r>
          </a:p>
        </p:txBody>
      </p:sp>
      <p:cxnSp>
        <p:nvCxnSpPr>
          <p:cNvPr id="59" name="Connettore diritto 37">
            <a:extLst>
              <a:ext uri="{FF2B5EF4-FFF2-40B4-BE49-F238E27FC236}">
                <a16:creationId xmlns:a16="http://schemas.microsoft.com/office/drawing/2014/main" id="{267A3EAD-D454-B16C-05DC-4A59132E0245}"/>
              </a:ext>
            </a:extLst>
          </p:cNvPr>
          <p:cNvCxnSpPr>
            <a:cxnSpLocks/>
            <a:endCxn id="58" idx="3"/>
          </p:cNvCxnSpPr>
          <p:nvPr/>
        </p:nvCxnSpPr>
        <p:spPr>
          <a:xfrm flipH="1" flipV="1">
            <a:off x="2177220" y="4696974"/>
            <a:ext cx="3348979" cy="210306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Rectangle 5">
            <a:extLst>
              <a:ext uri="{FF2B5EF4-FFF2-40B4-BE49-F238E27FC236}">
                <a16:creationId xmlns:a16="http://schemas.microsoft.com/office/drawing/2014/main" id="{A0F487DE-4300-5B39-94F4-60E27B1E5D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4887" y="3036274"/>
            <a:ext cx="1607440" cy="523220"/>
          </a:xfrm>
          <a:prstGeom prst="rect">
            <a:avLst/>
          </a:prstGeom>
          <a:solidFill>
            <a:schemeClr val="accent4"/>
          </a:solidFill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kumimoji="1" lang="it-IT" altLang="it-IT" sz="1400" b="1" i="1" dirty="0">
                <a:solidFill>
                  <a:srgbClr val="1F497D"/>
                </a:solidFill>
                <a:latin typeface="ITC Avant Garde Std Bk Cn" pitchFamily="34" charset="0"/>
              </a:rPr>
              <a:t>WAREHOUSE LOGISTIC CENTER</a:t>
            </a:r>
          </a:p>
        </p:txBody>
      </p:sp>
      <p:cxnSp>
        <p:nvCxnSpPr>
          <p:cNvPr id="63" name="Connettore diritto 40">
            <a:extLst>
              <a:ext uri="{FF2B5EF4-FFF2-40B4-BE49-F238E27FC236}">
                <a16:creationId xmlns:a16="http://schemas.microsoft.com/office/drawing/2014/main" id="{0A9E0A1C-CD1D-6E86-E2AD-C1ED21577444}"/>
              </a:ext>
            </a:extLst>
          </p:cNvPr>
          <p:cNvCxnSpPr>
            <a:cxnSpLocks/>
          </p:cNvCxnSpPr>
          <p:nvPr/>
        </p:nvCxnSpPr>
        <p:spPr>
          <a:xfrm flipH="1">
            <a:off x="2177220" y="3297884"/>
            <a:ext cx="992700" cy="0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Rectangle 5">
            <a:extLst>
              <a:ext uri="{FF2B5EF4-FFF2-40B4-BE49-F238E27FC236}">
                <a16:creationId xmlns:a16="http://schemas.microsoft.com/office/drawing/2014/main" id="{408425C7-98E8-48B1-23C9-54597BB058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4887" y="2136674"/>
            <a:ext cx="267017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1" lang="it-IT" altLang="it-IT" sz="1400" b="1" i="1" dirty="0">
                <a:solidFill>
                  <a:srgbClr val="1F497D"/>
                </a:solidFill>
                <a:latin typeface="ITC Avant Garde Std Bk Cn" pitchFamily="34" charset="0"/>
              </a:rPr>
              <a:t>RAW MATERIALS AREA</a:t>
            </a:r>
          </a:p>
        </p:txBody>
      </p:sp>
      <p:cxnSp>
        <p:nvCxnSpPr>
          <p:cNvPr id="66" name="Connettore diritto 44">
            <a:extLst>
              <a:ext uri="{FF2B5EF4-FFF2-40B4-BE49-F238E27FC236}">
                <a16:creationId xmlns:a16="http://schemas.microsoft.com/office/drawing/2014/main" id="{F1E35283-CC86-38E1-967C-ADF214FDDCE5}"/>
              </a:ext>
            </a:extLst>
          </p:cNvPr>
          <p:cNvCxnSpPr>
            <a:cxnSpLocks/>
          </p:cNvCxnSpPr>
          <p:nvPr/>
        </p:nvCxnSpPr>
        <p:spPr>
          <a:xfrm flipH="1">
            <a:off x="2346325" y="2290562"/>
            <a:ext cx="2248535" cy="0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9" name="Immagine 68" descr="Immagine che contiene Elementi grafici, Carattere, verde, grafica&#10;&#10;Il contenuto generato dall'IA potrebbe non essere corretto.">
            <a:extLst>
              <a:ext uri="{FF2B5EF4-FFF2-40B4-BE49-F238E27FC236}">
                <a16:creationId xmlns:a16="http://schemas.microsoft.com/office/drawing/2014/main" id="{AB25D68B-44B0-3764-E1E7-0035229F094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53855" y="4259052"/>
            <a:ext cx="348453" cy="348453"/>
          </a:xfrm>
          <a:prstGeom prst="rect">
            <a:avLst/>
          </a:prstGeom>
        </p:spPr>
      </p:pic>
      <p:pic>
        <p:nvPicPr>
          <p:cNvPr id="70" name="Immagine 69" descr="Immagine che contiene simbolo, logo, Elementi grafici, Carattere&#10;&#10;Il contenuto generato dall'IA potrebbe non essere corretto.">
            <a:extLst>
              <a:ext uri="{FF2B5EF4-FFF2-40B4-BE49-F238E27FC236}">
                <a16:creationId xmlns:a16="http://schemas.microsoft.com/office/drawing/2014/main" id="{22DB666C-462E-610D-A78F-8B87BC91259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35024" y="2906319"/>
            <a:ext cx="348453" cy="348453"/>
          </a:xfrm>
          <a:prstGeom prst="rect">
            <a:avLst/>
          </a:prstGeom>
        </p:spPr>
      </p:pic>
      <p:pic>
        <p:nvPicPr>
          <p:cNvPr id="71" name="Immagine 70" descr="Immagine che contiene Elementi grafici, Carattere, verde, grafica&#10;&#10;Il contenuto generato dall'IA potrebbe non essere corretto.">
            <a:extLst>
              <a:ext uri="{FF2B5EF4-FFF2-40B4-BE49-F238E27FC236}">
                <a16:creationId xmlns:a16="http://schemas.microsoft.com/office/drawing/2014/main" id="{8B06C79D-DB87-D1C6-4F6E-3DDA2D5A7E0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49150" y="5056573"/>
            <a:ext cx="348453" cy="348453"/>
          </a:xfrm>
          <a:prstGeom prst="rect">
            <a:avLst/>
          </a:prstGeom>
        </p:spPr>
      </p:pic>
      <p:pic>
        <p:nvPicPr>
          <p:cNvPr id="72" name="Immagine 71" descr="Immagine che contiene simbolo, logo, Elementi grafici, Carattere&#10;&#10;Il contenuto generato dall'IA potrebbe non essere corretto.">
            <a:extLst>
              <a:ext uri="{FF2B5EF4-FFF2-40B4-BE49-F238E27FC236}">
                <a16:creationId xmlns:a16="http://schemas.microsoft.com/office/drawing/2014/main" id="{99825F2F-8A00-4F5A-D7DA-511DA0211E6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86566" y="5404679"/>
            <a:ext cx="348453" cy="348453"/>
          </a:xfrm>
          <a:prstGeom prst="rect">
            <a:avLst/>
          </a:prstGeom>
        </p:spPr>
      </p:pic>
      <p:sp>
        <p:nvSpPr>
          <p:cNvPr id="73" name="Freccia giù 72">
            <a:extLst>
              <a:ext uri="{FF2B5EF4-FFF2-40B4-BE49-F238E27FC236}">
                <a16:creationId xmlns:a16="http://schemas.microsoft.com/office/drawing/2014/main" id="{14F265E5-6087-02AA-07B4-B98EACDA5F5C}"/>
              </a:ext>
            </a:extLst>
          </p:cNvPr>
          <p:cNvSpPr/>
          <p:nvPr/>
        </p:nvSpPr>
        <p:spPr>
          <a:xfrm rot="10800000">
            <a:off x="7250467" y="5812365"/>
            <a:ext cx="187388" cy="483792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00924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4" name="TextBox 21">
            <a:extLst>
              <a:ext uri="{FF2B5EF4-FFF2-40B4-BE49-F238E27FC236}">
                <a16:creationId xmlns:a16="http://schemas.microsoft.com/office/drawing/2014/main" id="{0131D0B7-805E-03C2-1101-6FCC7B1EC918}"/>
              </a:ext>
            </a:extLst>
          </p:cNvPr>
          <p:cNvSpPr txBox="1"/>
          <p:nvPr/>
        </p:nvSpPr>
        <p:spPr>
          <a:xfrm>
            <a:off x="6610449" y="6295792"/>
            <a:ext cx="1459262" cy="21544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/>
          <a:p>
            <a:pPr algn="ctr" defTabSz="1371509" fontAlgn="auto">
              <a:spcBef>
                <a:spcPct val="0"/>
              </a:spcBef>
              <a:spcAft>
                <a:spcPts val="0"/>
              </a:spcAft>
              <a:buSzTx/>
              <a:buNone/>
              <a:defRPr/>
            </a:pPr>
            <a:r>
              <a:rPr lang="it-IT" altLang="it-IT" sz="800" b="1" dirty="0">
                <a:solidFill>
                  <a:srgbClr val="009245"/>
                </a:solidFill>
                <a:latin typeface="Raleway ExtraBold" panose="020B0003030101060003" pitchFamily="34" charset="0"/>
              </a:rPr>
              <a:t>ENTRANCE</a:t>
            </a:r>
          </a:p>
        </p:txBody>
      </p:sp>
      <p:sp>
        <p:nvSpPr>
          <p:cNvPr id="77" name="Rettangolo 76">
            <a:extLst>
              <a:ext uri="{FF2B5EF4-FFF2-40B4-BE49-F238E27FC236}">
                <a16:creationId xmlns:a16="http://schemas.microsoft.com/office/drawing/2014/main" id="{792EB973-A803-87DB-9E2F-F9E97EB12FA3}"/>
              </a:ext>
            </a:extLst>
          </p:cNvPr>
          <p:cNvSpPr/>
          <p:nvPr/>
        </p:nvSpPr>
        <p:spPr>
          <a:xfrm>
            <a:off x="7943898" y="3230693"/>
            <a:ext cx="392122" cy="3996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75" name="Immagine 74" descr="Immagine che contiene simbolo, cerchio, Elementi grafici, Policromia&#10;&#10;Il contenuto generato dall'IA potrebbe non essere corretto.">
            <a:extLst>
              <a:ext uri="{FF2B5EF4-FFF2-40B4-BE49-F238E27FC236}">
                <a16:creationId xmlns:a16="http://schemas.microsoft.com/office/drawing/2014/main" id="{25918B48-D83D-7B8F-2612-AEA4EB1767C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943898" y="3254772"/>
            <a:ext cx="348453" cy="348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27335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C7AE22-0324-FE47-9E4F-25019A8F54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>
            <a:extLst>
              <a:ext uri="{FF2B5EF4-FFF2-40B4-BE49-F238E27FC236}">
                <a16:creationId xmlns:a16="http://schemas.microsoft.com/office/drawing/2014/main" id="{2E492BF4-3801-61D0-15C2-45B8258498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4" name="Immagine 13" descr="Immagine che contiene Carattere, schermata, Elementi grafici, logo&#10;&#10;Descrizione generata automaticamente">
            <a:extLst>
              <a:ext uri="{FF2B5EF4-FFF2-40B4-BE49-F238E27FC236}">
                <a16:creationId xmlns:a16="http://schemas.microsoft.com/office/drawing/2014/main" id="{C4445051-B19C-2BFD-2444-DD580CA6B6E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5911" y="262218"/>
            <a:ext cx="1112914" cy="786442"/>
          </a:xfrm>
          <a:prstGeom prst="rect">
            <a:avLst/>
          </a:prstGeom>
        </p:spPr>
      </p:pic>
      <p:pic>
        <p:nvPicPr>
          <p:cNvPr id="4" name="Immagine 3" descr="Immagine che contiene testo, mappa, diagramma, Piano&#10;&#10;Il contenuto generato dall'IA potrebbe non essere corretto.">
            <a:extLst>
              <a:ext uri="{FF2B5EF4-FFF2-40B4-BE49-F238E27FC236}">
                <a16:creationId xmlns:a16="http://schemas.microsoft.com/office/drawing/2014/main" id="{9A5165EB-E958-FEAF-A63C-A928047A6C7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88820" y="288331"/>
            <a:ext cx="8961120" cy="6281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43118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BBB0D5-A2C8-2719-77A7-BAA2CBCADA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>
            <a:extLst>
              <a:ext uri="{FF2B5EF4-FFF2-40B4-BE49-F238E27FC236}">
                <a16:creationId xmlns:a16="http://schemas.microsoft.com/office/drawing/2014/main" id="{134BE7C4-9718-9E7B-F38A-4B1ACD7127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4" name="Immagine 13" descr="Immagine che contiene Carattere, schermata, Elementi grafici, logo&#10;&#10;Descrizione generata automaticamente">
            <a:extLst>
              <a:ext uri="{FF2B5EF4-FFF2-40B4-BE49-F238E27FC236}">
                <a16:creationId xmlns:a16="http://schemas.microsoft.com/office/drawing/2014/main" id="{9CC49729-2B91-3907-D115-4D7A9B651A4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5911" y="262218"/>
            <a:ext cx="1112914" cy="786442"/>
          </a:xfrm>
          <a:prstGeom prst="rect">
            <a:avLst/>
          </a:prstGeom>
        </p:spPr>
      </p:pic>
      <p:pic>
        <p:nvPicPr>
          <p:cNvPr id="3" name="Immagine 2" descr="Immagine che contiene testo, mappa, Piano, diagramma&#10;&#10;Il contenuto generato dall'IA potrebbe non essere corretto.">
            <a:extLst>
              <a:ext uri="{FF2B5EF4-FFF2-40B4-BE49-F238E27FC236}">
                <a16:creationId xmlns:a16="http://schemas.microsoft.com/office/drawing/2014/main" id="{049E052C-040E-6EE5-021C-FF14C9493D6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84736" y="385964"/>
            <a:ext cx="8796624" cy="6238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6504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A8D9BD-BA11-6112-7B77-74798F190F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>
            <a:extLst>
              <a:ext uri="{FF2B5EF4-FFF2-40B4-BE49-F238E27FC236}">
                <a16:creationId xmlns:a16="http://schemas.microsoft.com/office/drawing/2014/main" id="{2D416F4A-45DB-B977-0613-BF9C595842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4" name="Immagine 13" descr="Immagine che contiene Carattere, schermata, Elementi grafici, logo&#10;&#10;Descrizione generata automaticamente">
            <a:extLst>
              <a:ext uri="{FF2B5EF4-FFF2-40B4-BE49-F238E27FC236}">
                <a16:creationId xmlns:a16="http://schemas.microsoft.com/office/drawing/2014/main" id="{E411CEA1-DC08-BCAC-F537-8B59B34E97A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5911" y="262218"/>
            <a:ext cx="1112914" cy="786442"/>
          </a:xfrm>
          <a:prstGeom prst="rect">
            <a:avLst/>
          </a:prstGeom>
        </p:spPr>
      </p:pic>
      <p:pic>
        <p:nvPicPr>
          <p:cNvPr id="4" name="Immagine 3" descr="Immagine che contiene Piano, diagramma, testo, schematico&#10;&#10;Il contenuto generato dall'IA potrebbe non essere corretto.">
            <a:extLst>
              <a:ext uri="{FF2B5EF4-FFF2-40B4-BE49-F238E27FC236}">
                <a16:creationId xmlns:a16="http://schemas.microsoft.com/office/drawing/2014/main" id="{B7A37349-5958-62B4-72E0-61CEDEBD07F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84736" y="262218"/>
            <a:ext cx="8986497" cy="6345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4741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73F925-A542-DD99-721D-51841238F6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>
            <a:extLst>
              <a:ext uri="{FF2B5EF4-FFF2-40B4-BE49-F238E27FC236}">
                <a16:creationId xmlns:a16="http://schemas.microsoft.com/office/drawing/2014/main" id="{FE39FC44-9001-6821-0D8A-1F9BA22343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Immagine 1">
            <a:extLst>
              <a:ext uri="{FF2B5EF4-FFF2-40B4-BE49-F238E27FC236}">
                <a16:creationId xmlns:a16="http://schemas.microsoft.com/office/drawing/2014/main" id="{5E014FD9-B691-E95D-3125-E64A90EF07D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241"/>
          <a:stretch/>
        </p:blipFill>
        <p:spPr>
          <a:xfrm>
            <a:off x="1181476" y="897262"/>
            <a:ext cx="9829048" cy="5243585"/>
          </a:xfrm>
          <a:prstGeom prst="rect">
            <a:avLst/>
          </a:prstGeom>
        </p:spPr>
      </p:pic>
      <p:sp>
        <p:nvSpPr>
          <p:cNvPr id="13" name="Rectangle 2">
            <a:extLst>
              <a:ext uri="{FF2B5EF4-FFF2-40B4-BE49-F238E27FC236}">
                <a16:creationId xmlns:a16="http://schemas.microsoft.com/office/drawing/2014/main" id="{4893365E-1195-37B0-0C3F-A7CFF7F1CD25}"/>
              </a:ext>
            </a:extLst>
          </p:cNvPr>
          <p:cNvSpPr/>
          <p:nvPr/>
        </p:nvSpPr>
        <p:spPr>
          <a:xfrm rot="10800000" flipV="1">
            <a:off x="7039532" y="617220"/>
            <a:ext cx="3970989" cy="2210048"/>
          </a:xfrm>
          <a:prstGeom prst="rect">
            <a:avLst/>
          </a:prstGeom>
          <a:solidFill>
            <a:srgbClr val="1E5AA9"/>
          </a:solidFill>
          <a:ln w="12700">
            <a:solidFill>
              <a:srgbClr val="1E5AA9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21">
            <a:extLst>
              <a:ext uri="{FF2B5EF4-FFF2-40B4-BE49-F238E27FC236}">
                <a16:creationId xmlns:a16="http://schemas.microsoft.com/office/drawing/2014/main" id="{630C6CD5-E295-1E20-BB4C-50090663C772}"/>
              </a:ext>
            </a:extLst>
          </p:cNvPr>
          <p:cNvSpPr txBox="1"/>
          <p:nvPr/>
        </p:nvSpPr>
        <p:spPr>
          <a:xfrm>
            <a:off x="7665013" y="923361"/>
            <a:ext cx="2760369" cy="6463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/>
          <a:p>
            <a:pPr algn="ctr" defTabSz="1371509" fontAlgn="auto">
              <a:spcBef>
                <a:spcPct val="0"/>
              </a:spcBef>
              <a:spcAft>
                <a:spcPts val="0"/>
              </a:spcAft>
              <a:buSzTx/>
              <a:buNone/>
              <a:defRPr/>
            </a:pPr>
            <a:r>
              <a:rPr lang="it-IT" altLang="it-IT" sz="1600" b="1" dirty="0">
                <a:solidFill>
                  <a:schemeClr val="bg1"/>
                </a:solidFill>
                <a:latin typeface="Raleway ExtraBold" panose="020B0003030101060003" pitchFamily="34" charset="0"/>
              </a:rPr>
              <a:t>MACHINING AREA</a:t>
            </a:r>
          </a:p>
          <a:p>
            <a:pPr algn="ctr" defTabSz="1371509" fontAlgn="auto">
              <a:spcBef>
                <a:spcPct val="0"/>
              </a:spcBef>
              <a:spcAft>
                <a:spcPts val="0"/>
              </a:spcAft>
              <a:buSzTx/>
              <a:buNone/>
              <a:defRPr/>
            </a:pPr>
            <a:r>
              <a:rPr lang="it-IT" altLang="it-IT" sz="2000" b="1" dirty="0">
                <a:solidFill>
                  <a:schemeClr val="bg1"/>
                </a:solidFill>
                <a:latin typeface="Raleway ExtraBold" panose="020B0003030101060003" pitchFamily="34" charset="0"/>
              </a:rPr>
              <a:t>26 MACHINING LINES </a:t>
            </a:r>
          </a:p>
        </p:txBody>
      </p:sp>
      <p:sp>
        <p:nvSpPr>
          <p:cNvPr id="15" name="TextBox 21">
            <a:extLst>
              <a:ext uri="{FF2B5EF4-FFF2-40B4-BE49-F238E27FC236}">
                <a16:creationId xmlns:a16="http://schemas.microsoft.com/office/drawing/2014/main" id="{E1BA71A8-47AF-A750-D895-C7F590987D57}"/>
              </a:ext>
            </a:extLst>
          </p:cNvPr>
          <p:cNvSpPr txBox="1"/>
          <p:nvPr/>
        </p:nvSpPr>
        <p:spPr>
          <a:xfrm>
            <a:off x="7665012" y="1640947"/>
            <a:ext cx="2760369" cy="6463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/>
          <a:p>
            <a:pPr algn="ctr" defTabSz="1371509" fontAlgn="auto">
              <a:spcBef>
                <a:spcPct val="0"/>
              </a:spcBef>
              <a:spcAft>
                <a:spcPts val="0"/>
              </a:spcAft>
              <a:buSzTx/>
              <a:buNone/>
              <a:defRPr/>
            </a:pPr>
            <a:r>
              <a:rPr lang="it-IT" altLang="it-IT" sz="1600" b="1" dirty="0">
                <a:solidFill>
                  <a:schemeClr val="bg1"/>
                </a:solidFill>
                <a:latin typeface="Raleway ExtraBold" panose="020B0003030101060003" pitchFamily="34" charset="0"/>
              </a:rPr>
              <a:t>COATING AREAS</a:t>
            </a:r>
          </a:p>
          <a:p>
            <a:pPr algn="ctr" defTabSz="1371509" fontAlgn="auto">
              <a:spcBef>
                <a:spcPct val="0"/>
              </a:spcBef>
              <a:spcAft>
                <a:spcPts val="0"/>
              </a:spcAft>
              <a:buSzTx/>
              <a:buNone/>
              <a:defRPr/>
            </a:pPr>
            <a:r>
              <a:rPr lang="it-IT" altLang="it-IT" sz="2000" b="1" dirty="0">
                <a:solidFill>
                  <a:schemeClr val="bg1"/>
                </a:solidFill>
                <a:latin typeface="Raleway ExtraBold" panose="020B0003030101060003" pitchFamily="34" charset="0"/>
              </a:rPr>
              <a:t>10 COATING PLANTS</a:t>
            </a:r>
          </a:p>
        </p:txBody>
      </p:sp>
      <p:pic>
        <p:nvPicPr>
          <p:cNvPr id="16" name="Immagine 15" descr="Immagine che contiene Carattere, schermata, Elementi grafici, logo&#10;&#10;Descrizione generata automaticamente">
            <a:extLst>
              <a:ext uri="{FF2B5EF4-FFF2-40B4-BE49-F238E27FC236}">
                <a16:creationId xmlns:a16="http://schemas.microsoft.com/office/drawing/2014/main" id="{FCB61DF5-509D-3A00-602A-254482388B7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5911" y="262218"/>
            <a:ext cx="1112914" cy="786442"/>
          </a:xfrm>
          <a:prstGeom prst="rect">
            <a:avLst/>
          </a:prstGeom>
        </p:spPr>
      </p:pic>
      <p:sp>
        <p:nvSpPr>
          <p:cNvPr id="17" name="Rectangle 2">
            <a:extLst>
              <a:ext uri="{FF2B5EF4-FFF2-40B4-BE49-F238E27FC236}">
                <a16:creationId xmlns:a16="http://schemas.microsoft.com/office/drawing/2014/main" id="{D52AF21E-1C76-B124-6F06-C6D847633E60}"/>
              </a:ext>
            </a:extLst>
          </p:cNvPr>
          <p:cNvSpPr/>
          <p:nvPr/>
        </p:nvSpPr>
        <p:spPr>
          <a:xfrm rot="10800000" flipV="1">
            <a:off x="830941" y="4663154"/>
            <a:ext cx="1357540" cy="505976"/>
          </a:xfrm>
          <a:prstGeom prst="rect">
            <a:avLst/>
          </a:prstGeom>
          <a:solidFill>
            <a:srgbClr val="1E5AA9"/>
          </a:solidFill>
          <a:ln w="12700">
            <a:solidFill>
              <a:srgbClr val="1E5AA9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8" name="TextBox 21">
            <a:extLst>
              <a:ext uri="{FF2B5EF4-FFF2-40B4-BE49-F238E27FC236}">
                <a16:creationId xmlns:a16="http://schemas.microsoft.com/office/drawing/2014/main" id="{E4693BFD-4004-3135-B0AA-0C4798D36CAA}"/>
              </a:ext>
            </a:extLst>
          </p:cNvPr>
          <p:cNvSpPr txBox="1"/>
          <p:nvPr/>
        </p:nvSpPr>
        <p:spPr>
          <a:xfrm>
            <a:off x="740355" y="4715511"/>
            <a:ext cx="1535570" cy="4308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/>
          <a:p>
            <a:pPr algn="ctr" defTabSz="1371509" fontAlgn="auto">
              <a:spcBef>
                <a:spcPct val="0"/>
              </a:spcBef>
              <a:spcAft>
                <a:spcPts val="0"/>
              </a:spcAft>
              <a:buSzTx/>
              <a:buNone/>
              <a:defRPr/>
            </a:pPr>
            <a:r>
              <a:rPr lang="it-IT" altLang="it-IT" sz="1100" b="1" dirty="0">
                <a:solidFill>
                  <a:schemeClr val="bg1"/>
                </a:solidFill>
                <a:latin typeface="Raleway ExtraBold" panose="020B0003030101060003" pitchFamily="34" charset="0"/>
              </a:rPr>
              <a:t>METROLOGIC LABORATORY</a:t>
            </a:r>
          </a:p>
        </p:txBody>
      </p:sp>
      <p:sp>
        <p:nvSpPr>
          <p:cNvPr id="19" name="Rectangle 2">
            <a:extLst>
              <a:ext uri="{FF2B5EF4-FFF2-40B4-BE49-F238E27FC236}">
                <a16:creationId xmlns:a16="http://schemas.microsoft.com/office/drawing/2014/main" id="{60058FE7-8041-6ADC-EE3E-4C0EBFFF6CAA}"/>
              </a:ext>
            </a:extLst>
          </p:cNvPr>
          <p:cNvSpPr/>
          <p:nvPr/>
        </p:nvSpPr>
        <p:spPr>
          <a:xfrm rot="10800000" flipV="1">
            <a:off x="830941" y="5366413"/>
            <a:ext cx="1354398" cy="505976"/>
          </a:xfrm>
          <a:prstGeom prst="rect">
            <a:avLst/>
          </a:prstGeom>
          <a:solidFill>
            <a:srgbClr val="1E5AA9"/>
          </a:solidFill>
          <a:ln w="12700">
            <a:solidFill>
              <a:srgbClr val="1E5AA9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0" name="TextBox 21">
            <a:extLst>
              <a:ext uri="{FF2B5EF4-FFF2-40B4-BE49-F238E27FC236}">
                <a16:creationId xmlns:a16="http://schemas.microsoft.com/office/drawing/2014/main" id="{A8996F4D-923C-33B4-CC28-ABBEF4C7E8C1}"/>
              </a:ext>
            </a:extLst>
          </p:cNvPr>
          <p:cNvSpPr txBox="1"/>
          <p:nvPr/>
        </p:nvSpPr>
        <p:spPr>
          <a:xfrm>
            <a:off x="740355" y="5410681"/>
            <a:ext cx="1535570" cy="4308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/>
          <a:p>
            <a:pPr algn="ctr" defTabSz="1371509" fontAlgn="auto">
              <a:spcBef>
                <a:spcPct val="0"/>
              </a:spcBef>
              <a:spcAft>
                <a:spcPts val="0"/>
              </a:spcAft>
              <a:buSzTx/>
              <a:buNone/>
              <a:defRPr/>
            </a:pPr>
            <a:r>
              <a:rPr lang="it-IT" altLang="it-IT" sz="1100" b="1" dirty="0">
                <a:solidFill>
                  <a:schemeClr val="bg1"/>
                </a:solidFill>
                <a:latin typeface="Raleway ExtraBold" panose="020B0003030101060003" pitchFamily="34" charset="0"/>
              </a:rPr>
              <a:t>CORROSION TEST CHAMBER</a:t>
            </a:r>
          </a:p>
        </p:txBody>
      </p:sp>
      <p:sp>
        <p:nvSpPr>
          <p:cNvPr id="21" name="Rectangle 2">
            <a:extLst>
              <a:ext uri="{FF2B5EF4-FFF2-40B4-BE49-F238E27FC236}">
                <a16:creationId xmlns:a16="http://schemas.microsoft.com/office/drawing/2014/main" id="{892302CF-79C5-2AF1-2372-C8B10F5B421C}"/>
              </a:ext>
            </a:extLst>
          </p:cNvPr>
          <p:cNvSpPr/>
          <p:nvPr/>
        </p:nvSpPr>
        <p:spPr>
          <a:xfrm rot="10800000" flipV="1">
            <a:off x="9305365" y="3978082"/>
            <a:ext cx="1008529" cy="505976"/>
          </a:xfrm>
          <a:prstGeom prst="rect">
            <a:avLst/>
          </a:prstGeom>
          <a:solidFill>
            <a:srgbClr val="1E5AA9"/>
          </a:solidFill>
          <a:ln w="12700">
            <a:solidFill>
              <a:srgbClr val="1E5AA9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3D68071-AE71-36DB-AB58-2A23FFC350EF}"/>
              </a:ext>
            </a:extLst>
          </p:cNvPr>
          <p:cNvSpPr txBox="1"/>
          <p:nvPr/>
        </p:nvSpPr>
        <p:spPr>
          <a:xfrm>
            <a:off x="9045197" y="4019156"/>
            <a:ext cx="1535570" cy="4308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/>
          <a:p>
            <a:pPr algn="ctr" defTabSz="1371509" fontAlgn="auto">
              <a:spcBef>
                <a:spcPct val="0"/>
              </a:spcBef>
              <a:spcAft>
                <a:spcPts val="0"/>
              </a:spcAft>
              <a:buSzTx/>
              <a:buNone/>
              <a:defRPr/>
            </a:pPr>
            <a:r>
              <a:rPr lang="it-IT" altLang="it-IT" sz="1100" b="1" dirty="0">
                <a:solidFill>
                  <a:schemeClr val="bg1"/>
                </a:solidFill>
                <a:latin typeface="Raleway ExtraBold" panose="020B0003030101060003" pitchFamily="34" charset="0"/>
              </a:rPr>
              <a:t>DYNO</a:t>
            </a:r>
          </a:p>
          <a:p>
            <a:pPr algn="ctr" defTabSz="1371509" fontAlgn="auto">
              <a:spcBef>
                <a:spcPct val="0"/>
              </a:spcBef>
              <a:spcAft>
                <a:spcPts val="0"/>
              </a:spcAft>
              <a:buSzTx/>
              <a:buNone/>
              <a:defRPr/>
            </a:pPr>
            <a:r>
              <a:rPr lang="it-IT" altLang="it-IT" sz="1100" b="1" dirty="0">
                <a:solidFill>
                  <a:schemeClr val="bg1"/>
                </a:solidFill>
                <a:latin typeface="Raleway ExtraBold" panose="020B0003030101060003" pitchFamily="34" charset="0"/>
              </a:rPr>
              <a:t>BENCH</a:t>
            </a:r>
          </a:p>
        </p:txBody>
      </p:sp>
      <p:sp>
        <p:nvSpPr>
          <p:cNvPr id="24" name="Rettangolo 23">
            <a:extLst>
              <a:ext uri="{FF2B5EF4-FFF2-40B4-BE49-F238E27FC236}">
                <a16:creationId xmlns:a16="http://schemas.microsoft.com/office/drawing/2014/main" id="{87393567-0CCE-5253-8CE7-2B9AA6E1ACD4}"/>
              </a:ext>
            </a:extLst>
          </p:cNvPr>
          <p:cNvSpPr/>
          <p:nvPr/>
        </p:nvSpPr>
        <p:spPr>
          <a:xfrm>
            <a:off x="4168589" y="1412274"/>
            <a:ext cx="894230" cy="1337650"/>
          </a:xfrm>
          <a:prstGeom prst="rect">
            <a:avLst/>
          </a:prstGeom>
          <a:noFill/>
          <a:ln w="101600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" name="Rettangolo 5">
            <a:extLst>
              <a:ext uri="{FF2B5EF4-FFF2-40B4-BE49-F238E27FC236}">
                <a16:creationId xmlns:a16="http://schemas.microsoft.com/office/drawing/2014/main" id="{F3FBDD5B-B658-763C-7413-BD13EECB2DD8}"/>
              </a:ext>
            </a:extLst>
          </p:cNvPr>
          <p:cNvSpPr/>
          <p:nvPr/>
        </p:nvSpPr>
        <p:spPr>
          <a:xfrm>
            <a:off x="3584747" y="3325504"/>
            <a:ext cx="894230" cy="1337650"/>
          </a:xfrm>
          <a:prstGeom prst="rect">
            <a:avLst/>
          </a:prstGeom>
          <a:noFill/>
          <a:ln w="101600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Rettangolo 6">
            <a:extLst>
              <a:ext uri="{FF2B5EF4-FFF2-40B4-BE49-F238E27FC236}">
                <a16:creationId xmlns:a16="http://schemas.microsoft.com/office/drawing/2014/main" id="{9336D590-06E0-D913-76CE-A35D94934486}"/>
              </a:ext>
            </a:extLst>
          </p:cNvPr>
          <p:cNvSpPr/>
          <p:nvPr/>
        </p:nvSpPr>
        <p:spPr>
          <a:xfrm>
            <a:off x="1329347" y="2977897"/>
            <a:ext cx="894230" cy="1337650"/>
          </a:xfrm>
          <a:prstGeom prst="rect">
            <a:avLst/>
          </a:prstGeom>
          <a:noFill/>
          <a:ln w="101600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Rettangolo 7">
            <a:extLst>
              <a:ext uri="{FF2B5EF4-FFF2-40B4-BE49-F238E27FC236}">
                <a16:creationId xmlns:a16="http://schemas.microsoft.com/office/drawing/2014/main" id="{8E66522B-4BF9-2335-12A0-86B4A221EAFB}"/>
              </a:ext>
            </a:extLst>
          </p:cNvPr>
          <p:cNvSpPr/>
          <p:nvPr/>
        </p:nvSpPr>
        <p:spPr>
          <a:xfrm>
            <a:off x="5731094" y="4177929"/>
            <a:ext cx="1141945" cy="505976"/>
          </a:xfrm>
          <a:prstGeom prst="rect">
            <a:avLst/>
          </a:prstGeom>
          <a:noFill/>
          <a:ln w="101600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1" name="Rettangolo 10">
            <a:extLst>
              <a:ext uri="{FF2B5EF4-FFF2-40B4-BE49-F238E27FC236}">
                <a16:creationId xmlns:a16="http://schemas.microsoft.com/office/drawing/2014/main" id="{6CD1F687-9F14-39E0-E780-191B3507B4F0}"/>
              </a:ext>
            </a:extLst>
          </p:cNvPr>
          <p:cNvSpPr/>
          <p:nvPr/>
        </p:nvSpPr>
        <p:spPr>
          <a:xfrm>
            <a:off x="4280647" y="4847665"/>
            <a:ext cx="1354397" cy="1163170"/>
          </a:xfrm>
          <a:prstGeom prst="rect">
            <a:avLst/>
          </a:prstGeom>
          <a:noFill/>
          <a:ln w="101600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9" name="Freccia giù 28">
            <a:extLst>
              <a:ext uri="{FF2B5EF4-FFF2-40B4-BE49-F238E27FC236}">
                <a16:creationId xmlns:a16="http://schemas.microsoft.com/office/drawing/2014/main" id="{7AF9B614-3156-A23C-D436-49CDB04F6686}"/>
              </a:ext>
            </a:extLst>
          </p:cNvPr>
          <p:cNvSpPr/>
          <p:nvPr/>
        </p:nvSpPr>
        <p:spPr>
          <a:xfrm rot="5400000">
            <a:off x="843324" y="305365"/>
            <a:ext cx="289061" cy="1696098"/>
          </a:xfrm>
          <a:prstGeom prst="downArrow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6" name="Rectangle 2">
            <a:extLst>
              <a:ext uri="{FF2B5EF4-FFF2-40B4-BE49-F238E27FC236}">
                <a16:creationId xmlns:a16="http://schemas.microsoft.com/office/drawing/2014/main" id="{F08FCCE0-ECAA-5EAC-D28C-73E1537E8F7E}"/>
              </a:ext>
            </a:extLst>
          </p:cNvPr>
          <p:cNvSpPr/>
          <p:nvPr/>
        </p:nvSpPr>
        <p:spPr>
          <a:xfrm rot="10800000" flipV="1">
            <a:off x="648483" y="974731"/>
            <a:ext cx="1300877" cy="360251"/>
          </a:xfrm>
          <a:prstGeom prst="rect">
            <a:avLst/>
          </a:prstGeom>
          <a:solidFill>
            <a:srgbClr val="FFC000"/>
          </a:solidFill>
          <a:ln w="12700">
            <a:solidFill>
              <a:srgbClr val="FFC000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7" name="TextBox 21">
            <a:extLst>
              <a:ext uri="{FF2B5EF4-FFF2-40B4-BE49-F238E27FC236}">
                <a16:creationId xmlns:a16="http://schemas.microsoft.com/office/drawing/2014/main" id="{C2BF301E-D7D3-2A2E-95B9-E5A21D2A1130}"/>
              </a:ext>
            </a:extLst>
          </p:cNvPr>
          <p:cNvSpPr txBox="1"/>
          <p:nvPr/>
        </p:nvSpPr>
        <p:spPr>
          <a:xfrm>
            <a:off x="465293" y="993913"/>
            <a:ext cx="1459262" cy="3385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/>
          <a:p>
            <a:pPr algn="r" defTabSz="1371509" fontAlgn="auto">
              <a:spcBef>
                <a:spcPct val="0"/>
              </a:spcBef>
              <a:spcAft>
                <a:spcPts val="0"/>
              </a:spcAft>
              <a:buSzTx/>
              <a:buNone/>
              <a:defRPr/>
            </a:pPr>
            <a:r>
              <a:rPr lang="it-IT" altLang="it-IT" sz="800" b="1" dirty="0">
                <a:solidFill>
                  <a:schemeClr val="bg1"/>
                </a:solidFill>
                <a:latin typeface="Raleway ExtraBold" panose="020B0003030101060003" pitchFamily="34" charset="0"/>
              </a:rPr>
              <a:t>LOGISTIC CENTRE</a:t>
            </a:r>
          </a:p>
          <a:p>
            <a:pPr algn="r" defTabSz="1371509" fontAlgn="auto">
              <a:spcBef>
                <a:spcPct val="0"/>
              </a:spcBef>
              <a:spcAft>
                <a:spcPts val="0"/>
              </a:spcAft>
              <a:buSzTx/>
              <a:buNone/>
              <a:defRPr/>
            </a:pPr>
            <a:r>
              <a:rPr lang="it-IT" altLang="it-IT" sz="800" b="1" dirty="0">
                <a:solidFill>
                  <a:schemeClr val="bg1"/>
                </a:solidFill>
                <a:latin typeface="Raleway ExtraBold" panose="020B0003030101060003" pitchFamily="34" charset="0"/>
              </a:rPr>
              <a:t>SHIPPING DEPARTMENT</a:t>
            </a:r>
          </a:p>
        </p:txBody>
      </p:sp>
      <p:sp>
        <p:nvSpPr>
          <p:cNvPr id="3" name="TextBox 21">
            <a:extLst>
              <a:ext uri="{FF2B5EF4-FFF2-40B4-BE49-F238E27FC236}">
                <a16:creationId xmlns:a16="http://schemas.microsoft.com/office/drawing/2014/main" id="{0A5E9293-637A-7FCD-E0F6-9BCE399A0E92}"/>
              </a:ext>
            </a:extLst>
          </p:cNvPr>
          <p:cNvSpPr txBox="1"/>
          <p:nvPr/>
        </p:nvSpPr>
        <p:spPr>
          <a:xfrm>
            <a:off x="7665011" y="2329063"/>
            <a:ext cx="2760369" cy="4001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/>
          <a:p>
            <a:pPr algn="ctr" defTabSz="1371509" fontAlgn="auto">
              <a:spcBef>
                <a:spcPct val="0"/>
              </a:spcBef>
              <a:spcAft>
                <a:spcPts val="0"/>
              </a:spcAft>
              <a:buSzTx/>
              <a:buNone/>
              <a:defRPr/>
            </a:pPr>
            <a:r>
              <a:rPr lang="it-IT" altLang="it-IT" sz="2000" b="1" dirty="0">
                <a:solidFill>
                  <a:schemeClr val="bg1"/>
                </a:solidFill>
                <a:latin typeface="Raleway ExtraBold" panose="020B0003030101060003" pitchFamily="34" charset="0"/>
              </a:rPr>
              <a:t>1 LMD MACHINE</a:t>
            </a:r>
          </a:p>
        </p:txBody>
      </p:sp>
      <p:pic>
        <p:nvPicPr>
          <p:cNvPr id="10" name="Immagine 9" descr="Immagine che contiene Piano, schizzo, diagramma, Rettangolo&#10;&#10;Il contenuto generato dall'IA potrebbe non essere corretto.">
            <a:extLst>
              <a:ext uri="{FF2B5EF4-FFF2-40B4-BE49-F238E27FC236}">
                <a16:creationId xmlns:a16="http://schemas.microsoft.com/office/drawing/2014/main" id="{FD3304B6-AA6D-163A-FB1B-D9F358AEF7D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7854" y="1352460"/>
            <a:ext cx="894266" cy="1526796"/>
          </a:xfrm>
          <a:prstGeom prst="rect">
            <a:avLst/>
          </a:prstGeom>
        </p:spPr>
      </p:pic>
      <p:sp>
        <p:nvSpPr>
          <p:cNvPr id="12" name="Rectangle 2">
            <a:extLst>
              <a:ext uri="{FF2B5EF4-FFF2-40B4-BE49-F238E27FC236}">
                <a16:creationId xmlns:a16="http://schemas.microsoft.com/office/drawing/2014/main" id="{5F00A055-3CA0-E4B9-A86D-3ACA03CEEC54}"/>
              </a:ext>
            </a:extLst>
          </p:cNvPr>
          <p:cNvSpPr/>
          <p:nvPr/>
        </p:nvSpPr>
        <p:spPr>
          <a:xfrm rot="10800000" flipV="1">
            <a:off x="402713" y="2407387"/>
            <a:ext cx="1357540" cy="505976"/>
          </a:xfrm>
          <a:prstGeom prst="rect">
            <a:avLst/>
          </a:prstGeom>
          <a:solidFill>
            <a:srgbClr val="1E5AA9"/>
          </a:solidFill>
          <a:ln w="12700">
            <a:solidFill>
              <a:srgbClr val="1E5AA9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3" name="TextBox 21">
            <a:extLst>
              <a:ext uri="{FF2B5EF4-FFF2-40B4-BE49-F238E27FC236}">
                <a16:creationId xmlns:a16="http://schemas.microsoft.com/office/drawing/2014/main" id="{D7267D5E-2CF1-A315-C642-878FAC1F073B}"/>
              </a:ext>
            </a:extLst>
          </p:cNvPr>
          <p:cNvSpPr txBox="1"/>
          <p:nvPr/>
        </p:nvSpPr>
        <p:spPr>
          <a:xfrm>
            <a:off x="312127" y="2459744"/>
            <a:ext cx="1535570" cy="4308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/>
          <a:p>
            <a:pPr algn="ctr" defTabSz="1371509" fontAlgn="auto">
              <a:spcBef>
                <a:spcPct val="0"/>
              </a:spcBef>
              <a:spcAft>
                <a:spcPts val="0"/>
              </a:spcAft>
              <a:buSzTx/>
              <a:buNone/>
              <a:defRPr/>
            </a:pPr>
            <a:r>
              <a:rPr lang="it-IT" altLang="it-IT" sz="1100" b="1" dirty="0">
                <a:solidFill>
                  <a:schemeClr val="bg1"/>
                </a:solidFill>
                <a:latin typeface="Raleway ExtraBold" panose="020B0003030101060003" pitchFamily="34" charset="0"/>
              </a:rPr>
              <a:t>LMD</a:t>
            </a:r>
          </a:p>
          <a:p>
            <a:pPr algn="ctr" defTabSz="1371509" fontAlgn="auto">
              <a:spcBef>
                <a:spcPct val="0"/>
              </a:spcBef>
              <a:spcAft>
                <a:spcPts val="0"/>
              </a:spcAft>
              <a:buSzTx/>
              <a:buNone/>
              <a:defRPr/>
            </a:pPr>
            <a:r>
              <a:rPr lang="it-IT" altLang="it-IT" sz="1100" b="1" dirty="0">
                <a:solidFill>
                  <a:schemeClr val="bg1"/>
                </a:solidFill>
                <a:latin typeface="Raleway ExtraBold" panose="020B0003030101060003" pitchFamily="34" charset="0"/>
              </a:rPr>
              <a:t>MACHINE</a:t>
            </a:r>
          </a:p>
        </p:txBody>
      </p:sp>
    </p:spTree>
    <p:extLst>
      <p:ext uri="{BB962C8B-B14F-4D97-AF65-F5344CB8AC3E}">
        <p14:creationId xmlns:p14="http://schemas.microsoft.com/office/powerpoint/2010/main" val="21305772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FEB932-EF2C-504D-F94A-39378FDD6E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>
            <a:extLst>
              <a:ext uri="{FF2B5EF4-FFF2-40B4-BE49-F238E27FC236}">
                <a16:creationId xmlns:a16="http://schemas.microsoft.com/office/drawing/2014/main" id="{42AFA3FB-2C0A-68EC-5961-0BF3F4F8BE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4" name="Immagine 13" descr="Immagine che contiene Carattere, schermata, Elementi grafici, logo&#10;&#10;Descrizione generata automaticamente">
            <a:extLst>
              <a:ext uri="{FF2B5EF4-FFF2-40B4-BE49-F238E27FC236}">
                <a16:creationId xmlns:a16="http://schemas.microsoft.com/office/drawing/2014/main" id="{802235A0-882B-7896-37C7-A7B5FA1CD5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5911" y="262218"/>
            <a:ext cx="1112914" cy="786442"/>
          </a:xfrm>
          <a:prstGeom prst="rect">
            <a:avLst/>
          </a:prstGeom>
        </p:spPr>
      </p:pic>
      <p:pic>
        <p:nvPicPr>
          <p:cNvPr id="2" name="Picture 2">
            <a:extLst>
              <a:ext uri="{FF2B5EF4-FFF2-40B4-BE49-F238E27FC236}">
                <a16:creationId xmlns:a16="http://schemas.microsoft.com/office/drawing/2014/main" id="{181EB432-F456-B374-7188-F4F9252A0C5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/>
          <a:srcRect l="15674" t="20767" r="54464" b="30228"/>
          <a:stretch/>
        </p:blipFill>
        <p:spPr bwMode="auto">
          <a:xfrm>
            <a:off x="2894552" y="464630"/>
            <a:ext cx="3201448" cy="55637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5">
            <a:extLst>
              <a:ext uri="{FF2B5EF4-FFF2-40B4-BE49-F238E27FC236}">
                <a16:creationId xmlns:a16="http://schemas.microsoft.com/office/drawing/2014/main" id="{383F0DEC-21B3-47AD-5031-78BF3E9F56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40117" y="3607808"/>
            <a:ext cx="1108869" cy="523220"/>
          </a:xfrm>
          <a:prstGeom prst="rect">
            <a:avLst/>
          </a:prstGeom>
          <a:solidFill>
            <a:schemeClr val="accent4"/>
          </a:solidFill>
          <a:ln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kumimoji="1" lang="it-IT" altLang="it-IT" sz="1400" b="1" i="1" dirty="0">
                <a:solidFill>
                  <a:schemeClr val="accent1"/>
                </a:solidFill>
                <a:latin typeface="ITC Avant Garde Std Bk Cn" pitchFamily="34" charset="0"/>
              </a:rPr>
              <a:t>ORDERS PROCESS 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CA93A94D-B0F8-9F83-CA7D-A479FA07F856}"/>
              </a:ext>
            </a:extLst>
          </p:cNvPr>
          <p:cNvSpPr>
            <a:spLocks noChangeArrowheads="1"/>
          </p:cNvSpPr>
          <p:nvPr/>
        </p:nvSpPr>
        <p:spPr bwMode="auto">
          <a:xfrm rot="184459">
            <a:off x="4366321" y="1732085"/>
            <a:ext cx="1380021" cy="523220"/>
          </a:xfrm>
          <a:prstGeom prst="rect">
            <a:avLst/>
          </a:prstGeom>
          <a:solidFill>
            <a:srgbClr val="FFC000"/>
          </a:solidFill>
          <a:ln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kumimoji="1" lang="it-IT" altLang="it-IT" sz="1400" b="1" i="1" dirty="0">
                <a:solidFill>
                  <a:schemeClr val="accent1"/>
                </a:solidFill>
                <a:latin typeface="ITC Avant Garde Std Bk Cn" pitchFamily="34" charset="0"/>
              </a:rPr>
              <a:t>COLLECTION AREA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7125127-4FE7-76BC-D3C6-187204CCC4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31467" y="4479162"/>
            <a:ext cx="2974975" cy="523220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1" lang="it-IT" altLang="it-IT" sz="1400" b="1" i="1" dirty="0">
                <a:solidFill>
                  <a:srgbClr val="1F497D"/>
                </a:solidFill>
                <a:latin typeface="ITC Avant Garde Std Bk Cn" pitchFamily="34" charset="0"/>
              </a:rPr>
              <a:t>MACHINING SHOP</a:t>
            </a:r>
          </a:p>
          <a:p>
            <a:r>
              <a:rPr kumimoji="1" lang="it-IT" altLang="it-IT" sz="1400" b="1" i="1" dirty="0">
                <a:solidFill>
                  <a:srgbClr val="1F497D"/>
                </a:solidFill>
                <a:latin typeface="ITC Avant Garde Std Bk Cn" pitchFamily="34" charset="0"/>
              </a:rPr>
              <a:t>(PRODUCTION)</a:t>
            </a:r>
          </a:p>
        </p:txBody>
      </p:sp>
      <p:cxnSp>
        <p:nvCxnSpPr>
          <p:cNvPr id="7" name="Connettore diritto 12">
            <a:extLst>
              <a:ext uri="{FF2B5EF4-FFF2-40B4-BE49-F238E27FC236}">
                <a16:creationId xmlns:a16="http://schemas.microsoft.com/office/drawing/2014/main" id="{66DFBB82-5DB8-804C-F2E9-F75779107C11}"/>
              </a:ext>
            </a:extLst>
          </p:cNvPr>
          <p:cNvCxnSpPr>
            <a:cxnSpLocks/>
          </p:cNvCxnSpPr>
          <p:nvPr/>
        </p:nvCxnSpPr>
        <p:spPr>
          <a:xfrm>
            <a:off x="5823204" y="4740772"/>
            <a:ext cx="2508250" cy="0"/>
          </a:xfrm>
          <a:prstGeom prst="line">
            <a:avLst/>
          </a:prstGeom>
          <a:ln w="57150">
            <a:solidFill>
              <a:srgbClr val="1F497D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610240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112C8A-F280-14AD-3BC8-1FD26B5D2D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>
            <a:extLst>
              <a:ext uri="{FF2B5EF4-FFF2-40B4-BE49-F238E27FC236}">
                <a16:creationId xmlns:a16="http://schemas.microsoft.com/office/drawing/2014/main" id="{CECE2262-7943-6420-F408-F1EE070361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4" name="Immagine 13" descr="Immagine che contiene Carattere, schermata, Elementi grafici, logo&#10;&#10;Descrizione generata automaticamente">
            <a:extLst>
              <a:ext uri="{FF2B5EF4-FFF2-40B4-BE49-F238E27FC236}">
                <a16:creationId xmlns:a16="http://schemas.microsoft.com/office/drawing/2014/main" id="{B92E2C5A-6E5F-16D0-C975-B09988F9FCF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5911" y="262218"/>
            <a:ext cx="1112914" cy="786442"/>
          </a:xfrm>
          <a:prstGeom prst="rect">
            <a:avLst/>
          </a:prstGeom>
        </p:spPr>
      </p:pic>
      <p:pic>
        <p:nvPicPr>
          <p:cNvPr id="2" name="Picture 2">
            <a:extLst>
              <a:ext uri="{FF2B5EF4-FFF2-40B4-BE49-F238E27FC236}">
                <a16:creationId xmlns:a16="http://schemas.microsoft.com/office/drawing/2014/main" id="{ED294963-B3F5-D2E6-20D7-2506C17EFB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313112" y="383582"/>
            <a:ext cx="5565775" cy="6253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5">
            <a:extLst>
              <a:ext uri="{FF2B5EF4-FFF2-40B4-BE49-F238E27FC236}">
                <a16:creationId xmlns:a16="http://schemas.microsoft.com/office/drawing/2014/main" id="{89611B4D-A5FB-4510-B2E7-5676C74177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85901" y="3413760"/>
            <a:ext cx="1213090" cy="738664"/>
          </a:xfrm>
          <a:prstGeom prst="rect">
            <a:avLst/>
          </a:prstGeom>
          <a:solidFill>
            <a:srgbClr val="FFC000"/>
          </a:solidFill>
          <a:ln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kumimoji="1" lang="it-IT" altLang="it-IT" sz="1400" b="1" i="1" dirty="0">
                <a:solidFill>
                  <a:schemeClr val="accent1"/>
                </a:solidFill>
                <a:latin typeface="ITC Avant Garde Std Bk Cn" pitchFamily="34" charset="0"/>
              </a:rPr>
              <a:t>WAREHOUSE LOGISTIC CENTER</a:t>
            </a:r>
          </a:p>
        </p:txBody>
      </p:sp>
      <p:cxnSp>
        <p:nvCxnSpPr>
          <p:cNvPr id="6" name="Connettore diritto 14">
            <a:extLst>
              <a:ext uri="{FF2B5EF4-FFF2-40B4-BE49-F238E27FC236}">
                <a16:creationId xmlns:a16="http://schemas.microsoft.com/office/drawing/2014/main" id="{A5401A1B-4C8A-8B84-0FA6-B23E362FDEF7}"/>
              </a:ext>
            </a:extLst>
          </p:cNvPr>
          <p:cNvCxnSpPr>
            <a:cxnSpLocks/>
          </p:cNvCxnSpPr>
          <p:nvPr/>
        </p:nvCxnSpPr>
        <p:spPr>
          <a:xfrm flipH="1">
            <a:off x="2810562" y="3894773"/>
            <a:ext cx="2486025" cy="0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5">
            <a:extLst>
              <a:ext uri="{FF2B5EF4-FFF2-40B4-BE49-F238E27FC236}">
                <a16:creationId xmlns:a16="http://schemas.microsoft.com/office/drawing/2014/main" id="{01CA736B-B979-3CEE-0769-C4CDE40532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808147" y="4479162"/>
            <a:ext cx="1771713" cy="523220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kumimoji="1" lang="it-IT" altLang="it-IT" sz="1400" b="1" i="1" dirty="0">
                <a:solidFill>
                  <a:srgbClr val="1F497D"/>
                </a:solidFill>
                <a:latin typeface="ITC Avant Garde Std Bk Cn" pitchFamily="34" charset="0"/>
              </a:rPr>
              <a:t>MACHINING SHOP</a:t>
            </a:r>
          </a:p>
          <a:p>
            <a:r>
              <a:rPr kumimoji="1" lang="it-IT" altLang="it-IT" sz="1400" b="1" i="1" dirty="0">
                <a:solidFill>
                  <a:srgbClr val="1F497D"/>
                </a:solidFill>
                <a:latin typeface="ITC Avant Garde Std Bk Cn" pitchFamily="34" charset="0"/>
              </a:rPr>
              <a:t>(PRODUCTION)</a:t>
            </a:r>
          </a:p>
        </p:txBody>
      </p:sp>
      <p:cxnSp>
        <p:nvCxnSpPr>
          <p:cNvPr id="8" name="Connettore diritto 12">
            <a:extLst>
              <a:ext uri="{FF2B5EF4-FFF2-40B4-BE49-F238E27FC236}">
                <a16:creationId xmlns:a16="http://schemas.microsoft.com/office/drawing/2014/main" id="{FFD31558-26BB-0EA8-826F-33FD157BC6C4}"/>
              </a:ext>
            </a:extLst>
          </p:cNvPr>
          <p:cNvCxnSpPr>
            <a:cxnSpLocks/>
          </p:cNvCxnSpPr>
          <p:nvPr/>
        </p:nvCxnSpPr>
        <p:spPr>
          <a:xfrm>
            <a:off x="7490397" y="4740772"/>
            <a:ext cx="2179383" cy="0"/>
          </a:xfrm>
          <a:prstGeom prst="line">
            <a:avLst/>
          </a:prstGeom>
          <a:ln w="57150">
            <a:solidFill>
              <a:srgbClr val="1F497D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356230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E75F35-2B9B-F59D-45D4-61B5BC2270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>
            <a:extLst>
              <a:ext uri="{FF2B5EF4-FFF2-40B4-BE49-F238E27FC236}">
                <a16:creationId xmlns:a16="http://schemas.microsoft.com/office/drawing/2014/main" id="{87C63E8E-3EEA-E120-EC04-CB87872940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6" name="Immagine 25" descr="Immagine che contiene Carattere, cerchio, logo, Elementi grafici&#10;&#10;Descrizione generata automaticamente">
            <a:extLst>
              <a:ext uri="{FF2B5EF4-FFF2-40B4-BE49-F238E27FC236}">
                <a16:creationId xmlns:a16="http://schemas.microsoft.com/office/drawing/2014/main" id="{9DF9DC0E-E4D5-72D4-6B70-F66A4289A5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79328" y="1509323"/>
            <a:ext cx="2151828" cy="4737852"/>
          </a:xfrm>
          <a:prstGeom prst="rect">
            <a:avLst/>
          </a:prstGeom>
        </p:spPr>
      </p:pic>
      <p:sp>
        <p:nvSpPr>
          <p:cNvPr id="27" name="TextBox 21">
            <a:extLst>
              <a:ext uri="{FF2B5EF4-FFF2-40B4-BE49-F238E27FC236}">
                <a16:creationId xmlns:a16="http://schemas.microsoft.com/office/drawing/2014/main" id="{4A83F623-A22A-5840-A0EF-A1287A7A2083}"/>
              </a:ext>
            </a:extLst>
          </p:cNvPr>
          <p:cNvSpPr txBox="1"/>
          <p:nvPr/>
        </p:nvSpPr>
        <p:spPr>
          <a:xfrm>
            <a:off x="8290798" y="1654062"/>
            <a:ext cx="2947474" cy="10457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/>
          <a:p>
            <a:pPr algn="just">
              <a:lnSpc>
                <a:spcPts val="1900"/>
              </a:lnSpc>
              <a:defRPr sz="1400">
                <a:latin typeface="Raleway Light"/>
                <a:ea typeface="Raleway Light"/>
                <a:cs typeface="Raleway Light"/>
                <a:sym typeface="Raleway Light"/>
              </a:defRPr>
            </a:pPr>
            <a:r>
              <a:rPr lang="en-GB" sz="1400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Smoking tobacco and </a:t>
            </a:r>
            <a:r>
              <a:rPr lang="en-GB" sz="1400" kern="100" dirty="0"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e-cigarettes out of the </a:t>
            </a:r>
          </a:p>
          <a:p>
            <a:pPr algn="just">
              <a:lnSpc>
                <a:spcPts val="1900"/>
              </a:lnSpc>
              <a:defRPr sz="1400">
                <a:latin typeface="Raleway Light"/>
                <a:ea typeface="Raleway Light"/>
                <a:cs typeface="Raleway Light"/>
                <a:sym typeface="Raleway Light"/>
              </a:defRPr>
            </a:pPr>
            <a:r>
              <a:rPr lang="en-GB" sz="1400" kern="100" dirty="0"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dedicated areas</a:t>
            </a:r>
            <a:r>
              <a:rPr lang="it-IT" sz="1400" b="1" kern="100" dirty="0"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 </a:t>
            </a:r>
            <a:r>
              <a:rPr lang="en-GB" sz="1400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or using open fire is not permitted</a:t>
            </a:r>
            <a:endParaRPr lang="it-IT" sz="1400" b="1" kern="100" dirty="0">
              <a:effectLst/>
              <a:latin typeface="Century Gothic" panose="020B0502020202020204" pitchFamily="34" charset="0"/>
              <a:ea typeface="Corbel" panose="020B0503020204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8" name="TextBox 21">
            <a:extLst>
              <a:ext uri="{FF2B5EF4-FFF2-40B4-BE49-F238E27FC236}">
                <a16:creationId xmlns:a16="http://schemas.microsoft.com/office/drawing/2014/main" id="{6380201E-D8C8-AAD7-6405-78DECBF1174A}"/>
              </a:ext>
            </a:extLst>
          </p:cNvPr>
          <p:cNvSpPr txBox="1"/>
          <p:nvPr/>
        </p:nvSpPr>
        <p:spPr>
          <a:xfrm>
            <a:off x="8290798" y="2849119"/>
            <a:ext cx="2328828" cy="55842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/>
          <a:p>
            <a:pPr algn="just">
              <a:lnSpc>
                <a:spcPts val="1900"/>
              </a:lnSpc>
              <a:defRPr sz="1400">
                <a:latin typeface="Raleway Light"/>
                <a:ea typeface="Raleway Light"/>
                <a:cs typeface="Raleway Light"/>
                <a:sym typeface="Raleway Light"/>
              </a:defRPr>
            </a:pPr>
            <a:r>
              <a:rPr lang="en-GB" sz="1400" kern="100" dirty="0"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T</a:t>
            </a:r>
            <a:r>
              <a:rPr lang="en-GB" sz="1400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aking photos and filming </a:t>
            </a:r>
          </a:p>
          <a:p>
            <a:pPr algn="just">
              <a:lnSpc>
                <a:spcPts val="1900"/>
              </a:lnSpc>
              <a:defRPr sz="1400">
                <a:latin typeface="Raleway Light"/>
                <a:ea typeface="Raleway Light"/>
                <a:cs typeface="Raleway Light"/>
                <a:sym typeface="Raleway Light"/>
              </a:defRPr>
            </a:pPr>
            <a:r>
              <a:rPr lang="en-GB" sz="1400" kern="100" dirty="0">
                <a:latin typeface="Century Gothic" panose="020B0502020202020204" pitchFamily="34" charset="0"/>
                <a:cs typeface="Times New Roman" panose="02020603050405020304" pitchFamily="18" charset="0"/>
              </a:rPr>
              <a:t>is not permitted</a:t>
            </a:r>
            <a:endParaRPr lang="it-IT" sz="1400" kern="100" dirty="0">
              <a:latin typeface="Century Gothic" panose="020B0502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9" name="TextBox 21">
            <a:extLst>
              <a:ext uri="{FF2B5EF4-FFF2-40B4-BE49-F238E27FC236}">
                <a16:creationId xmlns:a16="http://schemas.microsoft.com/office/drawing/2014/main" id="{22CEDC8A-5B21-C332-8E03-99EFE1B3A012}"/>
              </a:ext>
            </a:extLst>
          </p:cNvPr>
          <p:cNvSpPr txBox="1"/>
          <p:nvPr/>
        </p:nvSpPr>
        <p:spPr>
          <a:xfrm>
            <a:off x="8290798" y="3591255"/>
            <a:ext cx="2435213" cy="5585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/>
          <a:p>
            <a:pPr algn="just">
              <a:lnSpc>
                <a:spcPts val="1900"/>
              </a:lnSpc>
              <a:defRPr sz="1400">
                <a:latin typeface="Raleway Light"/>
                <a:ea typeface="Raleway Light"/>
                <a:cs typeface="Raleway Light"/>
                <a:sym typeface="Raleway Light"/>
              </a:defRPr>
            </a:pPr>
            <a:r>
              <a:rPr lang="en-GB" sz="1400" kern="100" dirty="0"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D</a:t>
            </a:r>
            <a:r>
              <a:rPr lang="en-GB" sz="1400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rinking alcohol </a:t>
            </a:r>
            <a:r>
              <a:rPr lang="en-GB" sz="1400" kern="100" dirty="0"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and </a:t>
            </a:r>
            <a:r>
              <a:rPr lang="en-GB" sz="1400" kern="100"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narcotics  </a:t>
            </a:r>
            <a:r>
              <a:rPr lang="en-GB" sz="1400" kern="100" dirty="0"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is </a:t>
            </a:r>
            <a:r>
              <a:rPr lang="en-GB" sz="1400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not permitted</a:t>
            </a:r>
          </a:p>
        </p:txBody>
      </p:sp>
      <p:sp>
        <p:nvSpPr>
          <p:cNvPr id="30" name="TextBox 21">
            <a:extLst>
              <a:ext uri="{FF2B5EF4-FFF2-40B4-BE49-F238E27FC236}">
                <a16:creationId xmlns:a16="http://schemas.microsoft.com/office/drawing/2014/main" id="{E0F97ED6-426C-89BC-9F03-022F45F6091D}"/>
              </a:ext>
            </a:extLst>
          </p:cNvPr>
          <p:cNvSpPr txBox="1"/>
          <p:nvPr/>
        </p:nvSpPr>
        <p:spPr>
          <a:xfrm>
            <a:off x="8290798" y="4673710"/>
            <a:ext cx="2947474" cy="55842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/>
          <a:p>
            <a:pPr algn="just">
              <a:lnSpc>
                <a:spcPts val="1900"/>
              </a:lnSpc>
              <a:defRPr sz="1400">
                <a:latin typeface="Raleway Light"/>
                <a:ea typeface="Raleway Light"/>
                <a:cs typeface="Raleway Light"/>
                <a:sym typeface="Raleway Light"/>
              </a:defRPr>
            </a:pPr>
            <a:r>
              <a:rPr lang="en-GB" sz="1400" kern="10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Firearms </a:t>
            </a:r>
            <a:r>
              <a:rPr lang="en-GB" sz="1400" kern="100"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and</a:t>
            </a:r>
            <a:r>
              <a:rPr lang="en-GB" sz="1400" kern="10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 </a:t>
            </a:r>
            <a:r>
              <a:rPr lang="en-GB" sz="1400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knifes are not permitted</a:t>
            </a:r>
            <a:endParaRPr lang="it-IT" sz="1400" b="1" kern="100" dirty="0">
              <a:effectLst/>
              <a:latin typeface="Century Gothic" panose="020B0502020202020204" pitchFamily="34" charset="0"/>
              <a:ea typeface="Corbel" panose="020B0503020204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1" name="TextBox 21">
            <a:extLst>
              <a:ext uri="{FF2B5EF4-FFF2-40B4-BE49-F238E27FC236}">
                <a16:creationId xmlns:a16="http://schemas.microsoft.com/office/drawing/2014/main" id="{72B90208-DD54-404F-1390-52A7E0CD04FE}"/>
              </a:ext>
            </a:extLst>
          </p:cNvPr>
          <p:cNvSpPr txBox="1"/>
          <p:nvPr/>
        </p:nvSpPr>
        <p:spPr>
          <a:xfrm>
            <a:off x="8290798" y="5478117"/>
            <a:ext cx="3071360" cy="55842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/>
          <a:p>
            <a:pPr algn="just">
              <a:lnSpc>
                <a:spcPts val="1900"/>
              </a:lnSpc>
              <a:defRPr sz="1400">
                <a:latin typeface="Raleway Light"/>
                <a:ea typeface="Raleway Light"/>
                <a:cs typeface="Raleway Light"/>
                <a:sym typeface="Raleway Light"/>
              </a:defRPr>
            </a:pPr>
            <a:r>
              <a:rPr lang="en-GB" sz="1400" kern="100" dirty="0"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The </a:t>
            </a:r>
            <a:r>
              <a:rPr lang="en-GB" sz="1400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use of mobile phone </a:t>
            </a:r>
            <a:r>
              <a:rPr lang="en-GB" sz="1400" kern="10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while </a:t>
            </a:r>
            <a:r>
              <a:rPr lang="en-GB" sz="1400" kern="100"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on the go</a:t>
            </a:r>
            <a:r>
              <a:rPr lang="en-GB" sz="1400" kern="10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 </a:t>
            </a:r>
            <a:r>
              <a:rPr lang="en-GB" sz="1400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is not permitted</a:t>
            </a:r>
            <a:endParaRPr lang="it-IT" sz="1400" b="1" kern="100" dirty="0">
              <a:effectLst/>
              <a:latin typeface="Century Gothic" panose="020B0502020202020204" pitchFamily="34" charset="0"/>
              <a:ea typeface="Corbel" panose="020B0503020204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2" name="TextBox 28">
            <a:extLst>
              <a:ext uri="{FF2B5EF4-FFF2-40B4-BE49-F238E27FC236}">
                <a16:creationId xmlns:a16="http://schemas.microsoft.com/office/drawing/2014/main" id="{6A522B90-C10A-4D02-09EA-048555BA96E8}"/>
              </a:ext>
            </a:extLst>
          </p:cNvPr>
          <p:cNvSpPr txBox="1"/>
          <p:nvPr/>
        </p:nvSpPr>
        <p:spPr>
          <a:xfrm>
            <a:off x="8290798" y="1056139"/>
            <a:ext cx="3531510" cy="5203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>
            <a:lvl1pPr>
              <a:lnSpc>
                <a:spcPts val="4000"/>
              </a:lnSpc>
              <a:defRPr sz="3600">
                <a:latin typeface="EurostileExtReg"/>
                <a:ea typeface="EurostileExtReg"/>
                <a:cs typeface="EurostileExtReg"/>
                <a:sym typeface="Eurostile Extd"/>
              </a:defRPr>
            </a:lvl1pPr>
          </a:lstStyle>
          <a:p>
            <a:r>
              <a:rPr lang="it-IT" sz="1400" b="1" dirty="0">
                <a:solidFill>
                  <a:srgbClr val="215AA9"/>
                </a:solidFill>
              </a:rPr>
              <a:t>AT THE WHOLE PLANT</a:t>
            </a:r>
          </a:p>
        </p:txBody>
      </p:sp>
      <p:sp>
        <p:nvSpPr>
          <p:cNvPr id="33" name="TextBox 21">
            <a:extLst>
              <a:ext uri="{FF2B5EF4-FFF2-40B4-BE49-F238E27FC236}">
                <a16:creationId xmlns:a16="http://schemas.microsoft.com/office/drawing/2014/main" id="{5B5D7747-5CD5-6258-2351-553A2D40F433}"/>
              </a:ext>
            </a:extLst>
          </p:cNvPr>
          <p:cNvSpPr txBox="1"/>
          <p:nvPr/>
        </p:nvSpPr>
        <p:spPr>
          <a:xfrm>
            <a:off x="2164291" y="2393545"/>
            <a:ext cx="3420404" cy="250780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/>
          <a:p>
            <a:pPr>
              <a:lnSpc>
                <a:spcPts val="1900"/>
              </a:lnSpc>
              <a:defRPr sz="1400">
                <a:latin typeface="Raleway Light"/>
                <a:ea typeface="Raleway Light"/>
                <a:cs typeface="Raleway Light"/>
                <a:sym typeface="Raleway Light"/>
              </a:defRPr>
            </a:pPr>
            <a:r>
              <a:rPr lang="en-GB" sz="1400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Care for your safety and follow the</a:t>
            </a:r>
          </a:p>
          <a:p>
            <a:pPr>
              <a:lnSpc>
                <a:spcPts val="1900"/>
              </a:lnSpc>
              <a:defRPr sz="1400">
                <a:latin typeface="Raleway Light"/>
                <a:ea typeface="Raleway Light"/>
                <a:cs typeface="Raleway Light"/>
                <a:sym typeface="Raleway Light"/>
              </a:defRPr>
            </a:pPr>
            <a:r>
              <a:rPr lang="en-GB" sz="1400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safety </a:t>
            </a:r>
            <a:r>
              <a:rPr lang="en-GB" sz="1400" kern="100" dirty="0"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rules</a:t>
            </a:r>
            <a:r>
              <a:rPr lang="en-GB" sz="1400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 and signals</a:t>
            </a:r>
          </a:p>
          <a:p>
            <a:pPr>
              <a:lnSpc>
                <a:spcPts val="1900"/>
              </a:lnSpc>
              <a:defRPr sz="1400">
                <a:latin typeface="Raleway Light"/>
                <a:ea typeface="Raleway Light"/>
                <a:cs typeface="Raleway Light"/>
                <a:sym typeface="Raleway Light"/>
              </a:defRPr>
            </a:pPr>
            <a:endParaRPr lang="en-GB" sz="1400" kern="100" dirty="0">
              <a:latin typeface="Century Gothic" panose="020B0502020202020204" pitchFamily="34" charset="0"/>
              <a:ea typeface="Corbel" panose="020B050302020402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1900"/>
              </a:lnSpc>
              <a:defRPr sz="1400">
                <a:latin typeface="Raleway Light"/>
                <a:ea typeface="Raleway Light"/>
                <a:cs typeface="Raleway Light"/>
                <a:sym typeface="Raleway Light"/>
              </a:defRPr>
            </a:pPr>
            <a:r>
              <a:rPr lang="it-IT" sz="1400" kern="100" dirty="0" err="1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Admittance</a:t>
            </a:r>
            <a:r>
              <a:rPr lang="it-IT" sz="1400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 to the production</a:t>
            </a:r>
          </a:p>
          <a:p>
            <a:pPr>
              <a:lnSpc>
                <a:spcPts val="1900"/>
              </a:lnSpc>
              <a:defRPr sz="1400">
                <a:latin typeface="Raleway Light"/>
                <a:ea typeface="Raleway Light"/>
                <a:cs typeface="Raleway Light"/>
                <a:sym typeface="Raleway Light"/>
              </a:defRPr>
            </a:pPr>
            <a:r>
              <a:rPr lang="it-IT" sz="1400" kern="100" dirty="0" err="1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departments</a:t>
            </a:r>
            <a:r>
              <a:rPr lang="it-IT" sz="1400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 </a:t>
            </a:r>
            <a:r>
              <a:rPr lang="it-IT" sz="1400" kern="100" dirty="0" err="1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is</a:t>
            </a:r>
            <a:r>
              <a:rPr lang="it-IT" sz="1400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 </a:t>
            </a:r>
            <a:r>
              <a:rPr lang="it-IT" sz="1400" kern="100" dirty="0" err="1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forbidden</a:t>
            </a:r>
            <a:r>
              <a:rPr lang="it-IT" sz="1400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 </a:t>
            </a:r>
            <a:r>
              <a:rPr lang="it-IT" sz="1400" kern="100" dirty="0" err="1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unless</a:t>
            </a:r>
            <a:endParaRPr lang="it-IT" sz="1400" kern="100" dirty="0">
              <a:effectLst/>
              <a:latin typeface="Century Gothic" panose="020B0502020202020204" pitchFamily="34" charset="0"/>
              <a:ea typeface="Corbel" panose="020B050302020402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1900"/>
              </a:lnSpc>
              <a:defRPr sz="1400">
                <a:latin typeface="Raleway Light"/>
                <a:ea typeface="Raleway Light"/>
                <a:cs typeface="Raleway Light"/>
                <a:sym typeface="Raleway Light"/>
              </a:defRPr>
            </a:pPr>
            <a:r>
              <a:rPr lang="it-IT" sz="1400" kern="100" dirty="0" err="1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accompanied</a:t>
            </a:r>
            <a:r>
              <a:rPr lang="it-IT" sz="1400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 by </a:t>
            </a:r>
            <a:r>
              <a:rPr lang="it-IT" sz="1400" kern="100" dirty="0" err="1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internal</a:t>
            </a:r>
            <a:r>
              <a:rPr lang="it-IT" sz="1400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 staff</a:t>
            </a:r>
            <a:endParaRPr lang="en-GB" sz="1400" kern="100" dirty="0">
              <a:effectLst/>
              <a:latin typeface="Century Gothic" panose="020B0502020202020204" pitchFamily="34" charset="0"/>
              <a:ea typeface="Corbel" panose="020B050302020402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1900"/>
              </a:lnSpc>
              <a:defRPr sz="1400">
                <a:latin typeface="Raleway Light"/>
                <a:ea typeface="Raleway Light"/>
                <a:cs typeface="Raleway Light"/>
                <a:sym typeface="Raleway Light"/>
              </a:defRPr>
            </a:pPr>
            <a:endParaRPr lang="en-GB" sz="1400" kern="100" dirty="0">
              <a:latin typeface="Century Gothic" panose="020B0502020202020204" pitchFamily="34" charset="0"/>
              <a:ea typeface="Corbel" panose="020B050302020402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1900"/>
              </a:lnSpc>
              <a:defRPr sz="1400">
                <a:latin typeface="Raleway Light"/>
                <a:ea typeface="Raleway Light"/>
                <a:cs typeface="Raleway Light"/>
                <a:sym typeface="Raleway Light"/>
              </a:defRPr>
            </a:pPr>
            <a:r>
              <a:rPr lang="it-IT" sz="1400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Follow the </a:t>
            </a:r>
            <a:r>
              <a:rPr lang="it-IT" sz="1400" kern="100" dirty="0" err="1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pedestrian</a:t>
            </a:r>
            <a:r>
              <a:rPr lang="it-IT" sz="1400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 </a:t>
            </a:r>
            <a:r>
              <a:rPr lang="it-IT" sz="1400" kern="100" dirty="0" err="1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routes</a:t>
            </a:r>
            <a:r>
              <a:rPr lang="it-IT" sz="1400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, </a:t>
            </a:r>
            <a:r>
              <a:rPr lang="it-IT" sz="1400" kern="100" dirty="0" err="1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paying</a:t>
            </a:r>
            <a:endParaRPr lang="it-IT" sz="1400" kern="100" dirty="0">
              <a:effectLst/>
              <a:latin typeface="Century Gothic" panose="020B0502020202020204" pitchFamily="34" charset="0"/>
              <a:ea typeface="Corbel" panose="020B050302020402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1900"/>
              </a:lnSpc>
              <a:defRPr sz="1400">
                <a:latin typeface="Raleway Light"/>
                <a:ea typeface="Raleway Light"/>
                <a:cs typeface="Raleway Light"/>
                <a:sym typeface="Raleway Light"/>
              </a:defRPr>
            </a:pPr>
            <a:r>
              <a:rPr lang="it-IT" sz="1400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close </a:t>
            </a:r>
            <a:r>
              <a:rPr lang="it-IT" sz="1400" kern="100" dirty="0" err="1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attention</a:t>
            </a:r>
            <a:r>
              <a:rPr lang="it-IT" sz="1400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 to the crossing</a:t>
            </a:r>
          </a:p>
          <a:p>
            <a:pPr>
              <a:lnSpc>
                <a:spcPts val="1900"/>
              </a:lnSpc>
              <a:defRPr sz="1400">
                <a:latin typeface="Raleway Light"/>
                <a:ea typeface="Raleway Light"/>
                <a:cs typeface="Raleway Light"/>
                <a:sym typeface="Raleway Light"/>
              </a:defRPr>
            </a:pPr>
            <a:r>
              <a:rPr lang="it-IT" sz="1400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points and </a:t>
            </a:r>
            <a:r>
              <a:rPr lang="it-IT" sz="1400" kern="100" dirty="0" err="1"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intersections</a:t>
            </a:r>
            <a:endParaRPr lang="it-IT" sz="1400" kern="100" dirty="0">
              <a:effectLst/>
              <a:latin typeface="Century Gothic" panose="020B0502020202020204" pitchFamily="34" charset="0"/>
              <a:ea typeface="Corbel" panose="020B0503020204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4" name="TextBox 28">
            <a:extLst>
              <a:ext uri="{FF2B5EF4-FFF2-40B4-BE49-F238E27FC236}">
                <a16:creationId xmlns:a16="http://schemas.microsoft.com/office/drawing/2014/main" id="{184CDE66-AA7B-06F7-90CD-AA3D29FF0C39}"/>
              </a:ext>
            </a:extLst>
          </p:cNvPr>
          <p:cNvSpPr txBox="1"/>
          <p:nvPr/>
        </p:nvSpPr>
        <p:spPr>
          <a:xfrm>
            <a:off x="2164290" y="1730432"/>
            <a:ext cx="5172779" cy="5203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>
            <a:lvl1pPr>
              <a:lnSpc>
                <a:spcPts val="4000"/>
              </a:lnSpc>
              <a:defRPr sz="3600">
                <a:latin typeface="EurostileExtReg"/>
                <a:ea typeface="EurostileExtReg"/>
                <a:cs typeface="EurostileExtReg"/>
                <a:sym typeface="Eurostile Extd"/>
              </a:defRPr>
            </a:lvl1pPr>
          </a:lstStyle>
          <a:p>
            <a:r>
              <a:rPr lang="it-IT" sz="1400" b="1" dirty="0">
                <a:solidFill>
                  <a:srgbClr val="215AA9"/>
                </a:solidFill>
              </a:rPr>
              <a:t>MAIN RULES / RESTRICTIONS:</a:t>
            </a:r>
          </a:p>
        </p:txBody>
      </p:sp>
      <p:pic>
        <p:nvPicPr>
          <p:cNvPr id="35" name="Immagine 34" descr="Immagine che contiene Blu elettrico&#10;&#10;Descrizione generata automaticamente">
            <a:extLst>
              <a:ext uri="{FF2B5EF4-FFF2-40B4-BE49-F238E27FC236}">
                <a16:creationId xmlns:a16="http://schemas.microsoft.com/office/drawing/2014/main" id="{E276B254-8B9D-7ABB-3542-2D87D48AF20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9886" y="1789501"/>
            <a:ext cx="1255625" cy="3275542"/>
          </a:xfrm>
          <a:prstGeom prst="rect">
            <a:avLst/>
          </a:prstGeom>
        </p:spPr>
      </p:pic>
      <p:sp>
        <p:nvSpPr>
          <p:cNvPr id="36" name="TextBox 28">
            <a:extLst>
              <a:ext uri="{FF2B5EF4-FFF2-40B4-BE49-F238E27FC236}">
                <a16:creationId xmlns:a16="http://schemas.microsoft.com/office/drawing/2014/main" id="{F04D941D-24F8-82DD-399F-DCFA45467FBC}"/>
              </a:ext>
            </a:extLst>
          </p:cNvPr>
          <p:cNvSpPr txBox="1"/>
          <p:nvPr/>
        </p:nvSpPr>
        <p:spPr>
          <a:xfrm>
            <a:off x="433037" y="544854"/>
            <a:ext cx="10579520" cy="6052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>
            <a:lvl1pPr>
              <a:lnSpc>
                <a:spcPts val="4000"/>
              </a:lnSpc>
              <a:defRPr sz="3600">
                <a:latin typeface="EurostileExtReg"/>
                <a:ea typeface="EurostileExtReg"/>
                <a:cs typeface="EurostileExtReg"/>
                <a:sym typeface="Eurostile Extd"/>
              </a:defRPr>
            </a:lvl1pPr>
          </a:lstStyle>
          <a:p>
            <a:r>
              <a:rPr lang="it-IT" dirty="0" err="1">
                <a:solidFill>
                  <a:srgbClr val="215AA9"/>
                </a:solidFill>
              </a:rPr>
              <a:t>Safety</a:t>
            </a:r>
            <a:endParaRPr lang="it-IT" sz="1200" dirty="0">
              <a:solidFill>
                <a:srgbClr val="215AA9"/>
              </a:solidFill>
            </a:endParaRPr>
          </a:p>
        </p:txBody>
      </p:sp>
      <p:sp>
        <p:nvSpPr>
          <p:cNvPr id="37" name="Straight Connector 22">
            <a:extLst>
              <a:ext uri="{FF2B5EF4-FFF2-40B4-BE49-F238E27FC236}">
                <a16:creationId xmlns:a16="http://schemas.microsoft.com/office/drawing/2014/main" id="{D11C1E9D-8717-0990-D7DE-14122201DC9E}"/>
              </a:ext>
            </a:extLst>
          </p:cNvPr>
          <p:cNvSpPr/>
          <p:nvPr/>
        </p:nvSpPr>
        <p:spPr>
          <a:xfrm>
            <a:off x="554506" y="1320512"/>
            <a:ext cx="530761" cy="1"/>
          </a:xfrm>
          <a:prstGeom prst="line">
            <a:avLst/>
          </a:prstGeom>
          <a:ln w="38100" cap="rnd">
            <a:solidFill>
              <a:schemeClr val="accent1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38" name="Immagine 37" descr="Immagine che contiene Carattere, schermata, Elementi grafici, logo&#10;&#10;Descrizione generata automaticamente">
            <a:extLst>
              <a:ext uri="{FF2B5EF4-FFF2-40B4-BE49-F238E27FC236}">
                <a16:creationId xmlns:a16="http://schemas.microsoft.com/office/drawing/2014/main" id="{B9884067-1B5F-0961-CA60-BE17AC7D188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5267" y="938224"/>
            <a:ext cx="1272358" cy="899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85460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F42C1E-CB72-FE9F-60D0-6A091ED58E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>
            <a:extLst>
              <a:ext uri="{FF2B5EF4-FFF2-40B4-BE49-F238E27FC236}">
                <a16:creationId xmlns:a16="http://schemas.microsoft.com/office/drawing/2014/main" id="{B44DC8EB-B9AE-6763-0F77-DB3598E72A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21">
            <a:extLst>
              <a:ext uri="{FF2B5EF4-FFF2-40B4-BE49-F238E27FC236}">
                <a16:creationId xmlns:a16="http://schemas.microsoft.com/office/drawing/2014/main" id="{F6757367-D2D7-99A4-A039-B497ACB8EA61}"/>
              </a:ext>
            </a:extLst>
          </p:cNvPr>
          <p:cNvSpPr txBox="1"/>
          <p:nvPr/>
        </p:nvSpPr>
        <p:spPr>
          <a:xfrm>
            <a:off x="1194298" y="5346589"/>
            <a:ext cx="4528499" cy="55842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/>
          <a:p>
            <a:pPr algn="just">
              <a:lnSpc>
                <a:spcPts val="1900"/>
              </a:lnSpc>
              <a:defRPr sz="1400">
                <a:latin typeface="Raleway Light"/>
                <a:ea typeface="Raleway Light"/>
                <a:cs typeface="Raleway Light"/>
                <a:sym typeface="Raleway Light"/>
              </a:defRPr>
            </a:pPr>
            <a:r>
              <a:rPr lang="en-GB" sz="1400" b="1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IN CASE OF ACCIDENT, notify the </a:t>
            </a:r>
            <a:r>
              <a:rPr lang="en-GB" sz="1400" b="1" kern="100" dirty="0" err="1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Fonderia</a:t>
            </a:r>
            <a:r>
              <a:rPr lang="en-GB" sz="1400" b="1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 di </a:t>
            </a:r>
            <a:r>
              <a:rPr lang="en-GB" sz="1400" b="1" kern="100" dirty="0" err="1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Torbole</a:t>
            </a:r>
            <a:r>
              <a:rPr lang="en-GB" sz="1400" b="1" kern="100" dirty="0"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 </a:t>
            </a:r>
            <a:r>
              <a:rPr lang="en-GB" sz="1400" b="1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coordinator - then will call the ambulance</a:t>
            </a:r>
            <a:endParaRPr lang="it-IT" sz="1400" b="1" kern="100" dirty="0">
              <a:effectLst/>
              <a:latin typeface="Century Gothic" panose="020B0502020202020204" pitchFamily="34" charset="0"/>
              <a:ea typeface="Corbel" panose="020B0503020204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extBox 28">
            <a:extLst>
              <a:ext uri="{FF2B5EF4-FFF2-40B4-BE49-F238E27FC236}">
                <a16:creationId xmlns:a16="http://schemas.microsoft.com/office/drawing/2014/main" id="{6414B592-3BF6-55C3-70D6-E059D7528F79}"/>
              </a:ext>
            </a:extLst>
          </p:cNvPr>
          <p:cNvSpPr txBox="1"/>
          <p:nvPr/>
        </p:nvSpPr>
        <p:spPr>
          <a:xfrm>
            <a:off x="7108824" y="1342472"/>
            <a:ext cx="3531510" cy="5203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>
            <a:lvl1pPr>
              <a:lnSpc>
                <a:spcPts val="4000"/>
              </a:lnSpc>
              <a:defRPr sz="3600">
                <a:latin typeface="EurostileExtReg"/>
                <a:ea typeface="EurostileExtReg"/>
                <a:cs typeface="EurostileExtReg"/>
                <a:sym typeface="Eurostile Extd"/>
              </a:defRPr>
            </a:lvl1pPr>
          </a:lstStyle>
          <a:p>
            <a:r>
              <a:rPr lang="it-IT" sz="1400" b="1" dirty="0">
                <a:solidFill>
                  <a:srgbClr val="215AA9"/>
                </a:solidFill>
              </a:rPr>
              <a:t>FIRST AID</a:t>
            </a:r>
          </a:p>
        </p:txBody>
      </p:sp>
      <p:sp>
        <p:nvSpPr>
          <p:cNvPr id="4" name="TextBox 28">
            <a:extLst>
              <a:ext uri="{FF2B5EF4-FFF2-40B4-BE49-F238E27FC236}">
                <a16:creationId xmlns:a16="http://schemas.microsoft.com/office/drawing/2014/main" id="{D78B6C33-2FC8-D2F5-664F-FA374CBD9A98}"/>
              </a:ext>
            </a:extLst>
          </p:cNvPr>
          <p:cNvSpPr txBox="1"/>
          <p:nvPr/>
        </p:nvSpPr>
        <p:spPr>
          <a:xfrm>
            <a:off x="2009775" y="1347904"/>
            <a:ext cx="4086225" cy="5203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>
            <a:lvl1pPr>
              <a:lnSpc>
                <a:spcPts val="4000"/>
              </a:lnSpc>
              <a:defRPr sz="3600">
                <a:latin typeface="EurostileExtReg"/>
                <a:ea typeface="EurostileExtReg"/>
                <a:cs typeface="EurostileExtReg"/>
                <a:sym typeface="Eurostile Extd"/>
              </a:defRPr>
            </a:lvl1pPr>
          </a:lstStyle>
          <a:p>
            <a:pPr algn="r"/>
            <a:r>
              <a:rPr lang="it-IT" sz="1400" b="1" dirty="0">
                <a:solidFill>
                  <a:srgbClr val="215AA9"/>
                </a:solidFill>
              </a:rPr>
              <a:t>EMERGENCY NUMBERS</a:t>
            </a:r>
          </a:p>
        </p:txBody>
      </p:sp>
      <p:sp>
        <p:nvSpPr>
          <p:cNvPr id="6" name="TextBox 28">
            <a:extLst>
              <a:ext uri="{FF2B5EF4-FFF2-40B4-BE49-F238E27FC236}">
                <a16:creationId xmlns:a16="http://schemas.microsoft.com/office/drawing/2014/main" id="{EC459A65-DF20-EBB2-FC91-772C75C4324D}"/>
              </a:ext>
            </a:extLst>
          </p:cNvPr>
          <p:cNvSpPr txBox="1"/>
          <p:nvPr/>
        </p:nvSpPr>
        <p:spPr>
          <a:xfrm>
            <a:off x="433037" y="544854"/>
            <a:ext cx="10579520" cy="6052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>
            <a:lvl1pPr>
              <a:lnSpc>
                <a:spcPts val="4000"/>
              </a:lnSpc>
              <a:defRPr sz="3600">
                <a:latin typeface="EurostileExtReg"/>
                <a:ea typeface="EurostileExtReg"/>
                <a:cs typeface="EurostileExtReg"/>
                <a:sym typeface="Eurostile Extd"/>
              </a:defRPr>
            </a:lvl1pPr>
          </a:lstStyle>
          <a:p>
            <a:r>
              <a:rPr lang="it-IT" dirty="0" err="1">
                <a:solidFill>
                  <a:srgbClr val="215AA9"/>
                </a:solidFill>
              </a:rPr>
              <a:t>Safety</a:t>
            </a:r>
            <a:endParaRPr lang="it-IT" sz="1200" dirty="0">
              <a:solidFill>
                <a:srgbClr val="215AA9"/>
              </a:solidFill>
            </a:endParaRPr>
          </a:p>
        </p:txBody>
      </p:sp>
      <p:sp>
        <p:nvSpPr>
          <p:cNvPr id="7" name="Straight Connector 22">
            <a:extLst>
              <a:ext uri="{FF2B5EF4-FFF2-40B4-BE49-F238E27FC236}">
                <a16:creationId xmlns:a16="http://schemas.microsoft.com/office/drawing/2014/main" id="{3F771723-16FF-9D7A-5CFC-A3008F5830E6}"/>
              </a:ext>
            </a:extLst>
          </p:cNvPr>
          <p:cNvSpPr/>
          <p:nvPr/>
        </p:nvSpPr>
        <p:spPr>
          <a:xfrm>
            <a:off x="554506" y="1320512"/>
            <a:ext cx="530761" cy="1"/>
          </a:xfrm>
          <a:prstGeom prst="line">
            <a:avLst/>
          </a:prstGeom>
          <a:ln w="38100" cap="rnd">
            <a:solidFill>
              <a:schemeClr val="accent1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8" name="Immagine 7" descr="Immagine che contiene Carattere, schermata, Elementi grafici, logo&#10;&#10;Descrizione generata automaticamente">
            <a:extLst>
              <a:ext uri="{FF2B5EF4-FFF2-40B4-BE49-F238E27FC236}">
                <a16:creationId xmlns:a16="http://schemas.microsoft.com/office/drawing/2014/main" id="{AF1267C3-308D-EB90-2125-B1A549E1DE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5267" y="938224"/>
            <a:ext cx="1272358" cy="899113"/>
          </a:xfrm>
          <a:prstGeom prst="rect">
            <a:avLst/>
          </a:prstGeom>
        </p:spPr>
      </p:pic>
      <p:pic>
        <p:nvPicPr>
          <p:cNvPr id="9" name="Immagine 8" descr="Immagine che contiene Carattere, logo, testo, simbolo&#10;&#10;Descrizione generata automaticamente">
            <a:extLst>
              <a:ext uri="{FF2B5EF4-FFF2-40B4-BE49-F238E27FC236}">
                <a16:creationId xmlns:a16="http://schemas.microsoft.com/office/drawing/2014/main" id="{8EB112B7-966E-CB86-1796-2B62735D353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5267" y="2011955"/>
            <a:ext cx="2755538" cy="3235597"/>
          </a:xfrm>
          <a:prstGeom prst="rect">
            <a:avLst/>
          </a:prstGeom>
        </p:spPr>
      </p:pic>
      <p:sp>
        <p:nvSpPr>
          <p:cNvPr id="10" name="TextBox 21">
            <a:extLst>
              <a:ext uri="{FF2B5EF4-FFF2-40B4-BE49-F238E27FC236}">
                <a16:creationId xmlns:a16="http://schemas.microsoft.com/office/drawing/2014/main" id="{52B0D96F-7E1B-0AA2-F811-15F605176039}"/>
              </a:ext>
            </a:extLst>
          </p:cNvPr>
          <p:cNvSpPr txBox="1"/>
          <p:nvPr/>
        </p:nvSpPr>
        <p:spPr>
          <a:xfrm>
            <a:off x="3918393" y="2369272"/>
            <a:ext cx="2417514" cy="33598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/>
          <a:p>
            <a:pPr algn="just">
              <a:lnSpc>
                <a:spcPts val="1900"/>
              </a:lnSpc>
              <a:defRPr sz="1400">
                <a:latin typeface="Raleway Light"/>
                <a:ea typeface="Raleway Light"/>
                <a:cs typeface="Raleway Light"/>
                <a:sym typeface="Raleway Light"/>
              </a:defRPr>
            </a:pPr>
            <a:r>
              <a:rPr lang="en-GB" sz="2000" b="1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EMERGENCIES</a:t>
            </a:r>
            <a:endParaRPr lang="it-IT" sz="2000" b="1" kern="100" dirty="0">
              <a:effectLst/>
              <a:latin typeface="Century Gothic" panose="020B0502020202020204" pitchFamily="34" charset="0"/>
              <a:ea typeface="Corbel" panose="020B0503020204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TextBox 21">
            <a:extLst>
              <a:ext uri="{FF2B5EF4-FFF2-40B4-BE49-F238E27FC236}">
                <a16:creationId xmlns:a16="http://schemas.microsoft.com/office/drawing/2014/main" id="{84236B89-7D06-3BB6-CA14-D753415CB922}"/>
              </a:ext>
            </a:extLst>
          </p:cNvPr>
          <p:cNvSpPr txBox="1"/>
          <p:nvPr/>
        </p:nvSpPr>
        <p:spPr>
          <a:xfrm>
            <a:off x="3918393" y="3461758"/>
            <a:ext cx="2417514" cy="33598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/>
          <a:p>
            <a:pPr algn="just">
              <a:lnSpc>
                <a:spcPts val="1900"/>
              </a:lnSpc>
              <a:defRPr sz="1400">
                <a:latin typeface="Raleway Light"/>
                <a:ea typeface="Raleway Light"/>
                <a:cs typeface="Raleway Light"/>
                <a:sym typeface="Raleway Light"/>
              </a:defRPr>
            </a:pPr>
            <a:r>
              <a:rPr lang="en-GB" sz="2000" b="1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INFIRMARY</a:t>
            </a:r>
            <a:endParaRPr lang="it-IT" sz="2000" b="1" kern="100" dirty="0">
              <a:effectLst/>
              <a:latin typeface="Century Gothic" panose="020B0502020202020204" pitchFamily="34" charset="0"/>
              <a:ea typeface="Corbel" panose="020B0503020204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TextBox 21">
            <a:extLst>
              <a:ext uri="{FF2B5EF4-FFF2-40B4-BE49-F238E27FC236}">
                <a16:creationId xmlns:a16="http://schemas.microsoft.com/office/drawing/2014/main" id="{7D069A79-F312-7041-BE23-2704C882D38B}"/>
              </a:ext>
            </a:extLst>
          </p:cNvPr>
          <p:cNvSpPr txBox="1"/>
          <p:nvPr/>
        </p:nvSpPr>
        <p:spPr>
          <a:xfrm>
            <a:off x="3918393" y="4554244"/>
            <a:ext cx="2417514" cy="33598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/>
          <a:p>
            <a:pPr algn="just">
              <a:lnSpc>
                <a:spcPts val="1900"/>
              </a:lnSpc>
              <a:defRPr sz="1400">
                <a:latin typeface="Raleway Light"/>
                <a:ea typeface="Raleway Light"/>
                <a:cs typeface="Raleway Light"/>
                <a:sym typeface="Raleway Light"/>
              </a:defRPr>
            </a:pPr>
            <a:r>
              <a:rPr lang="en-GB" sz="2000" b="1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FIRE PROTECTION</a:t>
            </a:r>
            <a:endParaRPr lang="it-IT" sz="2000" b="1" kern="100" dirty="0">
              <a:effectLst/>
              <a:latin typeface="Century Gothic" panose="020B0502020202020204" pitchFamily="34" charset="0"/>
              <a:ea typeface="Corbel" panose="020B0503020204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3" name="Immagine 12" descr="Immagine che contiene testo, logo, simbolo, Carattere&#10;&#10;Descrizione generata automaticamente">
            <a:extLst>
              <a:ext uri="{FF2B5EF4-FFF2-40B4-BE49-F238E27FC236}">
                <a16:creationId xmlns:a16="http://schemas.microsoft.com/office/drawing/2014/main" id="{9633C9A0-D9E7-14A2-41EB-6567BC9ED25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09437" y="2083755"/>
            <a:ext cx="2073127" cy="757282"/>
          </a:xfrm>
          <a:prstGeom prst="rect">
            <a:avLst/>
          </a:prstGeom>
        </p:spPr>
      </p:pic>
      <p:sp>
        <p:nvSpPr>
          <p:cNvPr id="14" name="TextBox 21">
            <a:extLst>
              <a:ext uri="{FF2B5EF4-FFF2-40B4-BE49-F238E27FC236}">
                <a16:creationId xmlns:a16="http://schemas.microsoft.com/office/drawing/2014/main" id="{23B635EC-B944-97C7-6DFF-E7DB202888F6}"/>
              </a:ext>
            </a:extLst>
          </p:cNvPr>
          <p:cNvSpPr txBox="1"/>
          <p:nvPr/>
        </p:nvSpPr>
        <p:spPr>
          <a:xfrm>
            <a:off x="7108824" y="2913362"/>
            <a:ext cx="3844176" cy="8020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/>
          <a:p>
            <a:pPr algn="just">
              <a:lnSpc>
                <a:spcPts val="1900"/>
              </a:lnSpc>
              <a:defRPr sz="1400">
                <a:latin typeface="Raleway Light"/>
                <a:ea typeface="Raleway Light"/>
                <a:cs typeface="Raleway Light"/>
                <a:sym typeface="Raleway Light"/>
              </a:defRPr>
            </a:pPr>
            <a:r>
              <a:rPr lang="en-GB" sz="1400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Provide first aid to the </a:t>
            </a:r>
            <a:r>
              <a:rPr lang="en-GB" sz="1400" kern="100" dirty="0" err="1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injuried</a:t>
            </a:r>
            <a:r>
              <a:rPr lang="en-GB" sz="1400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!</a:t>
            </a:r>
          </a:p>
          <a:p>
            <a:pPr algn="just">
              <a:lnSpc>
                <a:spcPts val="1900"/>
              </a:lnSpc>
              <a:defRPr sz="1400">
                <a:latin typeface="Raleway Light"/>
                <a:ea typeface="Raleway Light"/>
                <a:cs typeface="Raleway Light"/>
                <a:sym typeface="Raleway Light"/>
              </a:defRPr>
            </a:pPr>
            <a:r>
              <a:rPr lang="en-GB" sz="1400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There are first and kits for pre-medical care</a:t>
            </a:r>
          </a:p>
          <a:p>
            <a:pPr algn="just">
              <a:lnSpc>
                <a:spcPts val="1900"/>
              </a:lnSpc>
              <a:defRPr sz="1400">
                <a:latin typeface="Raleway Light"/>
                <a:ea typeface="Raleway Light"/>
                <a:cs typeface="Raleway Light"/>
                <a:sym typeface="Raleway Light"/>
              </a:defRPr>
            </a:pPr>
            <a:r>
              <a:rPr lang="en-GB" sz="1400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and a </a:t>
            </a:r>
            <a:r>
              <a:rPr lang="en-GB" sz="1400" kern="100" dirty="0" err="1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defibrilator</a:t>
            </a:r>
            <a:r>
              <a:rPr lang="en-GB" sz="1400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 on site</a:t>
            </a:r>
            <a:endParaRPr lang="it-IT" sz="1400" b="1" kern="100" dirty="0">
              <a:effectLst/>
              <a:latin typeface="Century Gothic" panose="020B0502020202020204" pitchFamily="34" charset="0"/>
              <a:ea typeface="Corbel" panose="020B0503020204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5" name="Immagine 14" descr="Immagine che contiene testo, verde, Carattere, simbolo&#10;&#10;Descrizione generata automaticamente">
            <a:extLst>
              <a:ext uri="{FF2B5EF4-FFF2-40B4-BE49-F238E27FC236}">
                <a16:creationId xmlns:a16="http://schemas.microsoft.com/office/drawing/2014/main" id="{08D52403-376D-1908-B5A2-1F63AC3B9C3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34173" y="3941594"/>
            <a:ext cx="1929902" cy="687600"/>
          </a:xfrm>
          <a:prstGeom prst="rect">
            <a:avLst/>
          </a:prstGeom>
        </p:spPr>
      </p:pic>
      <p:sp>
        <p:nvSpPr>
          <p:cNvPr id="16" name="TextBox 21">
            <a:extLst>
              <a:ext uri="{FF2B5EF4-FFF2-40B4-BE49-F238E27FC236}">
                <a16:creationId xmlns:a16="http://schemas.microsoft.com/office/drawing/2014/main" id="{18F89775-EDFC-3986-6C10-54643E04A784}"/>
              </a:ext>
            </a:extLst>
          </p:cNvPr>
          <p:cNvSpPr txBox="1"/>
          <p:nvPr/>
        </p:nvSpPr>
        <p:spPr>
          <a:xfrm>
            <a:off x="7108824" y="4879708"/>
            <a:ext cx="4224929" cy="10457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/>
          <a:p>
            <a:pPr>
              <a:lnSpc>
                <a:spcPts val="1900"/>
              </a:lnSpc>
              <a:defRPr sz="1400">
                <a:latin typeface="Raleway Light"/>
                <a:ea typeface="Raleway Light"/>
                <a:cs typeface="Raleway Light"/>
                <a:sym typeface="Raleway Light"/>
              </a:defRPr>
            </a:pPr>
            <a:r>
              <a:rPr lang="en-GB" sz="1400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In case of emergency siren ( three long sound ), leave the site through the</a:t>
            </a:r>
          </a:p>
          <a:p>
            <a:pPr>
              <a:lnSpc>
                <a:spcPts val="1900"/>
              </a:lnSpc>
              <a:defRPr sz="1400">
                <a:latin typeface="Raleway Light"/>
                <a:ea typeface="Raleway Light"/>
                <a:cs typeface="Raleway Light"/>
                <a:sym typeface="Raleway Light"/>
              </a:defRPr>
            </a:pPr>
            <a:r>
              <a:rPr lang="en-GB" sz="1400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closes emergency exit, and head for the evacuation assembly point</a:t>
            </a:r>
            <a:endParaRPr lang="it-IT" sz="1400" b="1" kern="100" dirty="0">
              <a:effectLst/>
              <a:latin typeface="Century Gothic" panose="020B0502020202020204" pitchFamily="34" charset="0"/>
              <a:ea typeface="Corbel" panose="020B0503020204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86491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>
            <a:extLst>
              <a:ext uri="{FF2B5EF4-FFF2-40B4-BE49-F238E27FC236}">
                <a16:creationId xmlns:a16="http://schemas.microsoft.com/office/drawing/2014/main" id="{FAD84C07-3826-B843-BC79-EB14492B7D13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8000"/>
          </a:blip>
          <a:stretch>
            <a:fillRect/>
          </a:stretch>
        </p:blipFill>
        <p:spPr>
          <a:xfrm>
            <a:off x="-1" y="0"/>
            <a:ext cx="12192002" cy="6858000"/>
          </a:xfrm>
          <a:prstGeom prst="rect">
            <a:avLst/>
          </a:prstGeom>
        </p:spPr>
      </p:pic>
      <p:sp>
        <p:nvSpPr>
          <p:cNvPr id="1077" name="Rectangle 2"/>
          <p:cNvSpPr/>
          <p:nvPr/>
        </p:nvSpPr>
        <p:spPr>
          <a:xfrm flipH="1">
            <a:off x="-8131" y="2356645"/>
            <a:ext cx="324168" cy="2144710"/>
          </a:xfrm>
          <a:prstGeom prst="rect">
            <a:avLst/>
          </a:prstGeom>
          <a:solidFill>
            <a:srgbClr val="1E5AA9"/>
          </a:solidFill>
          <a:ln w="12700">
            <a:solidFill>
              <a:srgbClr val="1E5AA9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078" name="TextBox 28"/>
          <p:cNvSpPr txBox="1"/>
          <p:nvPr/>
        </p:nvSpPr>
        <p:spPr>
          <a:xfrm>
            <a:off x="2932515" y="3121939"/>
            <a:ext cx="6326970" cy="56355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ts val="4000"/>
              </a:lnSpc>
              <a:defRPr sz="2800">
                <a:latin typeface="EurostileExtReg"/>
                <a:ea typeface="EurostileExtReg"/>
                <a:cs typeface="EurostileExtReg"/>
                <a:sym typeface="Eurostile Extd"/>
              </a:defRPr>
            </a:lvl1pPr>
          </a:lstStyle>
          <a:p>
            <a:pPr algn="ctr">
              <a:defRPr sz="3300"/>
            </a:pPr>
            <a:r>
              <a:rPr lang="it-IT" sz="2800" dirty="0">
                <a:solidFill>
                  <a:srgbClr val="215AA9"/>
                </a:solidFill>
              </a:rPr>
              <a:t>Thanks for </a:t>
            </a:r>
            <a:r>
              <a:rPr lang="it-IT" sz="2800" dirty="0" err="1">
                <a:solidFill>
                  <a:srgbClr val="215AA9"/>
                </a:solidFill>
              </a:rPr>
              <a:t>your</a:t>
            </a:r>
            <a:r>
              <a:rPr lang="it-IT" sz="2800" dirty="0">
                <a:solidFill>
                  <a:srgbClr val="215AA9"/>
                </a:solidFill>
              </a:rPr>
              <a:t> </a:t>
            </a:r>
            <a:r>
              <a:rPr lang="it-IT" sz="2800" dirty="0" err="1">
                <a:solidFill>
                  <a:srgbClr val="215AA9"/>
                </a:solidFill>
              </a:rPr>
              <a:t>attention</a:t>
            </a:r>
            <a:endParaRPr sz="2800" dirty="0">
              <a:solidFill>
                <a:srgbClr val="215AA9"/>
              </a:solidFill>
            </a:endParaRPr>
          </a:p>
        </p:txBody>
      </p:sp>
      <p:sp>
        <p:nvSpPr>
          <p:cNvPr id="1080" name="TextBox 21"/>
          <p:cNvSpPr txBox="1"/>
          <p:nvPr/>
        </p:nvSpPr>
        <p:spPr>
          <a:xfrm>
            <a:off x="7518165" y="3863937"/>
            <a:ext cx="1410647" cy="2946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1400">
                <a:latin typeface="Raleway Light"/>
                <a:ea typeface="Raleway Light"/>
                <a:cs typeface="Raleway Light"/>
                <a:sym typeface="Raleway Light"/>
              </a:defRPr>
            </a:lvl1pPr>
          </a:lstStyle>
          <a:p>
            <a:r>
              <a:t>Follow us in </a:t>
            </a:r>
          </a:p>
        </p:txBody>
      </p:sp>
      <p:pic>
        <p:nvPicPr>
          <p:cNvPr id="1081" name="LinkedIn_logo_initials.png" descr="LinkedIn_logo_initial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06234" y="3842823"/>
            <a:ext cx="336868" cy="336868"/>
          </a:xfrm>
          <a:prstGeom prst="rect">
            <a:avLst/>
          </a:prstGeom>
          <a:ln w="12700">
            <a:miter lim="400000"/>
          </a:ln>
        </p:spPr>
      </p:pic>
      <p:pic>
        <p:nvPicPr>
          <p:cNvPr id="1076" name="Picture 1" descr="Picture 1"/>
          <p:cNvPicPr>
            <a:picLocks noChangeAspect="1"/>
          </p:cNvPicPr>
          <p:nvPr/>
        </p:nvPicPr>
        <p:blipFill>
          <a:blip r:embed="rId5">
            <a:alphaModFix amt="12058"/>
          </a:blip>
          <a:stretch>
            <a:fillRect/>
          </a:stretch>
        </p:blipFill>
        <p:spPr>
          <a:xfrm>
            <a:off x="0" y="-216568"/>
            <a:ext cx="12192000" cy="7061684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extBox 21">
            <a:extLst>
              <a:ext uri="{FF2B5EF4-FFF2-40B4-BE49-F238E27FC236}">
                <a16:creationId xmlns:a16="http://schemas.microsoft.com/office/drawing/2014/main" id="{2F579A40-E314-F6F1-8D0A-5B2EF706CF0A}"/>
              </a:ext>
            </a:extLst>
          </p:cNvPr>
          <p:cNvSpPr txBox="1"/>
          <p:nvPr/>
        </p:nvSpPr>
        <p:spPr>
          <a:xfrm>
            <a:off x="3406395" y="5852366"/>
            <a:ext cx="1432145" cy="3077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>
            <a:lvl1pPr>
              <a:defRPr sz="1400">
                <a:latin typeface="Raleway Light"/>
                <a:ea typeface="Raleway Light"/>
                <a:cs typeface="Raleway Light"/>
                <a:sym typeface="Raleway Light"/>
              </a:defRPr>
            </a:lvl1pPr>
          </a:lstStyle>
          <a:p>
            <a:r>
              <a:rPr lang="it-IT" dirty="0" err="1"/>
              <a:t>www.ef-group.it</a:t>
            </a:r>
            <a:endParaRPr dirty="0"/>
          </a:p>
        </p:txBody>
      </p:sp>
      <p:sp>
        <p:nvSpPr>
          <p:cNvPr id="1079" name="TextBox 21"/>
          <p:cNvSpPr txBox="1"/>
          <p:nvPr/>
        </p:nvSpPr>
        <p:spPr>
          <a:xfrm>
            <a:off x="3973275" y="6483329"/>
            <a:ext cx="4955537" cy="2616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>
            <a:lvl1pPr>
              <a:defRPr sz="1400">
                <a:latin typeface="Raleway Light"/>
                <a:ea typeface="Raleway Light"/>
                <a:cs typeface="Raleway Light"/>
                <a:sym typeface="Raleway Light"/>
              </a:defRPr>
            </a:lvl1pPr>
          </a:lstStyle>
          <a:p>
            <a:pPr algn="ctr"/>
            <a:r>
              <a:rPr sz="1100" dirty="0"/>
              <a:t>Copyright 202</a:t>
            </a:r>
            <a:r>
              <a:rPr lang="it-IT" sz="1100" dirty="0"/>
              <a:t>5</a:t>
            </a:r>
            <a:r>
              <a:rPr sz="1100" dirty="0"/>
              <a:t> EF Group S.p.A. </a:t>
            </a:r>
            <a:r>
              <a:rPr lang="it-IT" sz="1100" dirty="0"/>
              <a:t>–</a:t>
            </a:r>
            <a:r>
              <a:rPr sz="1100" dirty="0"/>
              <a:t> </a:t>
            </a:r>
            <a:r>
              <a:rPr lang="it-IT" sz="1100" dirty="0" err="1"/>
              <a:t>All</a:t>
            </a:r>
            <a:r>
              <a:rPr lang="it-IT" sz="1100" dirty="0"/>
              <a:t> </a:t>
            </a:r>
            <a:r>
              <a:rPr lang="it-IT" sz="1100" dirty="0" err="1"/>
              <a:t>rights</a:t>
            </a:r>
            <a:r>
              <a:rPr lang="it-IT" sz="1100" dirty="0"/>
              <a:t> </a:t>
            </a:r>
            <a:r>
              <a:rPr lang="it-IT" sz="1100" dirty="0" err="1"/>
              <a:t>reserved</a:t>
            </a:r>
            <a:endParaRPr sz="1100" dirty="0"/>
          </a:p>
        </p:txBody>
      </p:sp>
      <p:sp>
        <p:nvSpPr>
          <p:cNvPr id="6" name="TextBox 21">
            <a:extLst>
              <a:ext uri="{FF2B5EF4-FFF2-40B4-BE49-F238E27FC236}">
                <a16:creationId xmlns:a16="http://schemas.microsoft.com/office/drawing/2014/main" id="{201C88EA-17ED-8DD4-143C-755BC934EB76}"/>
              </a:ext>
            </a:extLst>
          </p:cNvPr>
          <p:cNvSpPr txBox="1"/>
          <p:nvPr/>
        </p:nvSpPr>
        <p:spPr>
          <a:xfrm>
            <a:off x="6902090" y="5885138"/>
            <a:ext cx="2473922" cy="3077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>
            <a:lvl1pPr>
              <a:defRPr sz="1400">
                <a:latin typeface="Raleway Light"/>
                <a:ea typeface="Raleway Light"/>
                <a:cs typeface="Raleway Light"/>
                <a:sym typeface="Raleway Light"/>
              </a:defRPr>
            </a:lvl1pPr>
          </a:lstStyle>
          <a:p>
            <a:r>
              <a:rPr lang="it-IT" dirty="0" err="1"/>
              <a:t>www.ef</a:t>
            </a:r>
            <a:r>
              <a:rPr lang="it-IT" dirty="0"/>
              <a:t>-group-</a:t>
            </a:r>
            <a:r>
              <a:rPr lang="it-IT" dirty="0" err="1"/>
              <a:t>centenario.it</a:t>
            </a:r>
            <a:endParaRPr dirty="0"/>
          </a:p>
        </p:txBody>
      </p:sp>
      <p:pic>
        <p:nvPicPr>
          <p:cNvPr id="8" name="Immagine 7" descr="Immagine che contiene Carattere, logo, Elementi grafici, testo&#10;&#10;Il contenuto generato dall'IA potrebbe non essere corretto.">
            <a:extLst>
              <a:ext uri="{FF2B5EF4-FFF2-40B4-BE49-F238E27FC236}">
                <a16:creationId xmlns:a16="http://schemas.microsoft.com/office/drawing/2014/main" id="{1919ACFE-F765-FB8A-FDFC-FB4D0536E47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89498" y="4996395"/>
            <a:ext cx="1970339" cy="935015"/>
          </a:xfrm>
          <a:prstGeom prst="rect">
            <a:avLst/>
          </a:prstGeom>
        </p:spPr>
      </p:pic>
      <p:pic>
        <p:nvPicPr>
          <p:cNvPr id="10" name="Immagine 9" descr="Immagine che contiene schermata, Carattere, Elementi grafici, logo&#10;&#10;Il contenuto generato dall'IA potrebbe non essere corretto.">
            <a:extLst>
              <a:ext uri="{FF2B5EF4-FFF2-40B4-BE49-F238E27FC236}">
                <a16:creationId xmlns:a16="http://schemas.microsoft.com/office/drawing/2014/main" id="{E760A5E8-BE72-2312-7060-F70866B2F23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56032" y="4716121"/>
            <a:ext cx="1898161" cy="1341337"/>
          </a:xfrm>
          <a:prstGeom prst="rect">
            <a:avLst/>
          </a:prstGeom>
        </p:spPr>
      </p:pic>
      <p:pic>
        <p:nvPicPr>
          <p:cNvPr id="12" name="Immagine 11" descr="Immagine che contiene modello, quadrato, pixel, punto&#10;&#10;Il contenuto generato dall'IA potrebbe non essere corretto.">
            <a:extLst>
              <a:ext uri="{FF2B5EF4-FFF2-40B4-BE49-F238E27FC236}">
                <a16:creationId xmlns:a16="http://schemas.microsoft.com/office/drawing/2014/main" id="{E716C189-0975-D6EE-8C3D-ABDF322D0AC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02090" y="4935417"/>
            <a:ext cx="902744" cy="902744"/>
          </a:xfrm>
          <a:prstGeom prst="rect">
            <a:avLst/>
          </a:prstGeom>
        </p:spPr>
      </p:pic>
      <p:pic>
        <p:nvPicPr>
          <p:cNvPr id="14" name="Immagine 13" descr="Immagine che contiene modello, quadrato, parole crociate, pixel&#10;&#10;Il contenuto generato dall'IA potrebbe non essere corretto.">
            <a:extLst>
              <a:ext uri="{FF2B5EF4-FFF2-40B4-BE49-F238E27FC236}">
                <a16:creationId xmlns:a16="http://schemas.microsoft.com/office/drawing/2014/main" id="{2F890190-C3A2-D59E-1C40-D49C13E59DF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437145" y="4930461"/>
            <a:ext cx="902744" cy="902744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257</TotalTime>
  <Words>560</Words>
  <Application>Microsoft Macintosh PowerPoint</Application>
  <PresentationFormat>Widescreen</PresentationFormat>
  <Paragraphs>117</Paragraphs>
  <Slides>15</Slides>
  <Notes>14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8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15</vt:i4>
      </vt:variant>
    </vt:vector>
  </HeadingPairs>
  <TitlesOfParts>
    <vt:vector size="24" baseType="lpstr">
      <vt:lpstr>Aptos</vt:lpstr>
      <vt:lpstr>Aptos Display</vt:lpstr>
      <vt:lpstr>Arial</vt:lpstr>
      <vt:lpstr>Century Gothic</vt:lpstr>
      <vt:lpstr>ITC Avant Garde Std Bk Cn</vt:lpstr>
      <vt:lpstr>Raleway</vt:lpstr>
      <vt:lpstr>Raleway ExtraBold</vt:lpstr>
      <vt:lpstr>Raleway Light</vt:lpstr>
      <vt:lpstr>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Alessandro Romeo</dc:creator>
  <cp:lastModifiedBy>Alessandro Romeo</cp:lastModifiedBy>
  <cp:revision>37</cp:revision>
  <dcterms:created xsi:type="dcterms:W3CDTF">2025-02-17T08:30:51Z</dcterms:created>
  <dcterms:modified xsi:type="dcterms:W3CDTF">2025-04-23T10:10:10Z</dcterms:modified>
</cp:coreProperties>
</file>