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863" r:id="rId2"/>
    <p:sldId id="864" r:id="rId3"/>
    <p:sldId id="865" r:id="rId4"/>
    <p:sldId id="866" r:id="rId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79"/>
    <p:restoredTop sz="94670"/>
  </p:normalViewPr>
  <p:slideViewPr>
    <p:cSldViewPr snapToGrid="0">
      <p:cViewPr varScale="1">
        <p:scale>
          <a:sx n="134" d="100"/>
          <a:sy n="134" d="100"/>
        </p:scale>
        <p:origin x="192" y="5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3DD5CC-D29F-E246-8D68-12BA5C60FD9C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61704A-17DE-3149-8D93-39A078914F7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866352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96134E-8C49-8CC4-60DF-97D364EE76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6B6D1C4F-7E65-464F-E3DA-4BA9031784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78BEA501-49BF-D1C2-9ED8-F94F6982DB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03F4B9F2-F3B1-490B-AF4E-3ADA777B76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745D06-F5B5-AD48-AF5D-AFEEF2236D40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33115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047662-AFD8-10F5-1CD3-C4A261365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1EAA48BC-6E6D-EDA3-43FC-05CC0E78B5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C8099ED8-E3B4-EC36-B55B-027EB9B009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54E845C5-FBB7-1E65-58B2-B23E6AB55A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745D06-F5B5-AD48-AF5D-AFEEF2236D40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608507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96134E-8C49-8CC4-60DF-97D364EE76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6B6D1C4F-7E65-464F-E3DA-4BA9031784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78BEA501-49BF-D1C2-9ED8-F94F6982DB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03F4B9F2-F3B1-490B-AF4E-3ADA777B76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745D06-F5B5-AD48-AF5D-AFEEF2236D40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33115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047662-AFD8-10F5-1CD3-C4A261365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1EAA48BC-6E6D-EDA3-43FC-05CC0E78B5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C8099ED8-E3B4-EC36-B55B-027EB9B009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54E845C5-FBB7-1E65-58B2-B23E6AB55A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745D06-F5B5-AD48-AF5D-AFEEF2236D40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60850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AD1452C-8CE7-D94C-FA76-6CBF713163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91AC71A2-94D3-A5A8-F23C-22B3AF9F4D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31CD72B-C64E-F620-D8BD-582E32748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AEB2-7252-C448-A6F1-800E26838C70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B65D2FE-E139-15C0-F12E-2D9635554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4078F6F-12B6-8113-D44D-076A2C49B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05D8E-37C9-0B4E-A806-D7B7C123478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28417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1F4D5AC-8F7F-7A16-86D9-515B25E0D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63C13F2-D6F4-557A-6D74-24A098D625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5B32068-E73F-699F-1561-BCE19E01D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AEB2-7252-C448-A6F1-800E26838C70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FE96E80-8248-DD6D-C55C-85133091B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E854263-2590-0F80-6743-AA18DA9F4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05D8E-37C9-0B4E-A806-D7B7C123478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26435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176FEDA-605E-24B4-0225-33FB43020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2A7A561-C9D7-0E42-502E-FE78114CF8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A96CE0A-7888-3370-4D6D-92FADCA5D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AEB2-7252-C448-A6F1-800E26838C70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BB78E09-E0CA-6F47-F975-B3598A9E1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3734846-EC40-E227-40EB-D91FE95EC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05D8E-37C9-0B4E-A806-D7B7C123478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8786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4E4D861-D771-7B4F-A9CD-5C177D05B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A41051D-EFC9-B62E-E08B-8398CF2AC4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012C6471-0F96-52AF-E38A-D7C823839E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A4380BE-193A-6F5B-5291-68FCA1DE4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AEB2-7252-C448-A6F1-800E26838C70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F52FD0E4-1496-2544-7348-CBA8EB9ADB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474407F-33CE-CC96-026D-8C3F1FCB8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05D8E-37C9-0B4E-A806-D7B7C123478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26132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656B2A0-61A0-AE32-ABF3-76605F2610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5661F09-C4DF-9775-B17D-95C620225C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8BC85095-F565-F227-9620-D7576032F7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7D6AFEB5-8B7C-8DA9-74CC-7E39848628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790A5D4D-D311-4E50-134D-56144D4AD1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6E085326-5051-5E0D-3284-E37945ABC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AEB2-7252-C448-A6F1-800E26838C70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E3520A8F-8E7B-5213-8CB5-42A069203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930B53EB-2F8B-4EAD-6643-7D5A9FC54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05D8E-37C9-0B4E-A806-D7B7C123478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4937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634C353-8974-ECF3-CA78-0B26FDDDC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7CEBC839-4894-EAAB-21E2-D30BEAC3F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AEB2-7252-C448-A6F1-800E26838C70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87904C17-8E13-5939-A1AD-FD01583F3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A49EE6C0-9151-5328-B5E8-6DE1F5C76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05D8E-37C9-0B4E-A806-D7B7C123478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04387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ABF7236A-42D2-08D8-C708-C11175F3D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AEB2-7252-C448-A6F1-800E26838C70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68CDFA3D-EF3A-D5D8-BDFD-6694BE461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01B39E70-4446-78ED-3F67-0668C702B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05D8E-37C9-0B4E-A806-D7B7C123478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29379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0EDE6EC-0428-850F-BE34-CA313C9C07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DCCCD5E-8B17-3756-AE8F-09B6BBD91F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2583381C-4DE2-8131-6CC2-3D45BFAC82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5BF362FB-B368-2402-226D-4FCCEA43A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AEB2-7252-C448-A6F1-800E26838C70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E45868F5-5C7F-760C-442B-5B284A22D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6DD51544-9081-7D63-F705-47DF5E4A2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05D8E-37C9-0B4E-A806-D7B7C123478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83140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783BB7C-A2BD-4936-5E69-7EAE21F08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4C7EB574-DC97-44B8-23A7-D2C24FCA1D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306A34C3-C848-B116-15F5-35876E7B8F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4A183883-1D86-0134-38FF-F2B093138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AEB2-7252-C448-A6F1-800E26838C70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6AF81D2-3F69-8608-88C7-58C106E85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660DBCAB-15B5-9A65-615D-D5E403D42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05D8E-37C9-0B4E-A806-D7B7C123478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6266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A8D7924-0902-BE1D-9AE0-1D18CE383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0D8130F6-96F7-87A9-19CF-8222CDCA93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BD54B24-65FA-A5B4-0BF7-C59F4564D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AEB2-7252-C448-A6F1-800E26838C70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23DB19C-0E41-8A24-A461-252D4764B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67D91E1-99F9-B777-A9B1-2273456C8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05D8E-37C9-0B4E-A806-D7B7C123478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78978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49498ED7-32FC-B2EF-71A3-511F2D49B1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91A85851-43D3-C569-2130-E51DED3147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B0A42F3-7364-C5F3-344D-5D801B5CC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AEB2-7252-C448-A6F1-800E26838C70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2C52D5A-F03F-A8C4-F54B-64BA52739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E4D8B7D-DF93-E7CD-61D5-C059D9776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05D8E-37C9-0B4E-A806-D7B7C123478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39459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EA1AAFD2-4CD3-D5B9-4B0B-41A5F10BD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36E6640-3087-6B28-7689-EC83B9A41E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E8195DB-94CC-A672-AA79-0DB505837F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4D1AEB2-7252-C448-A6F1-800E26838C70}" type="datetimeFigureOut">
              <a:rPr lang="it-IT" smtClean="0"/>
              <a:t>23/04/25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2BC4FDB-FF6F-7798-AB8D-3076B8D699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AB4BAB0-8AF2-35EC-C801-8728581BD9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9205D8E-37C9-0B4E-A806-D7B7C123478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8022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E75F35-2B9B-F59D-45D4-61B5BC2270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87C63E8E-3EEA-E120-EC04-CB87872940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6" name="Immagine 25" descr="Immagine che contiene Carattere, cerchio, logo, Elementi grafici&#10;&#10;Descrizione generata automaticamente">
            <a:extLst>
              <a:ext uri="{FF2B5EF4-FFF2-40B4-BE49-F238E27FC236}">
                <a16:creationId xmlns:a16="http://schemas.microsoft.com/office/drawing/2014/main" id="{9DF9DC0E-E4D5-72D4-6B70-F66A4289A5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9328" y="1509323"/>
            <a:ext cx="2151828" cy="4737852"/>
          </a:xfrm>
          <a:prstGeom prst="rect">
            <a:avLst/>
          </a:prstGeom>
        </p:spPr>
      </p:pic>
      <p:sp>
        <p:nvSpPr>
          <p:cNvPr id="27" name="TextBox 21">
            <a:extLst>
              <a:ext uri="{FF2B5EF4-FFF2-40B4-BE49-F238E27FC236}">
                <a16:creationId xmlns:a16="http://schemas.microsoft.com/office/drawing/2014/main" id="{4A83F623-A22A-5840-A0EF-A1287A7A2083}"/>
              </a:ext>
            </a:extLst>
          </p:cNvPr>
          <p:cNvSpPr txBox="1"/>
          <p:nvPr/>
        </p:nvSpPr>
        <p:spPr>
          <a:xfrm>
            <a:off x="8290798" y="1654062"/>
            <a:ext cx="2947474" cy="10458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È vietato fumare tabacco o sigarette elettroniche al di fuori delle aree designate o utilizzare fiamme libere</a:t>
            </a:r>
            <a:endParaRPr lang="it-IT" sz="1400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TextBox 21">
            <a:extLst>
              <a:ext uri="{FF2B5EF4-FFF2-40B4-BE49-F238E27FC236}">
                <a16:creationId xmlns:a16="http://schemas.microsoft.com/office/drawing/2014/main" id="{6380201E-D8C8-AAD7-6405-78DECBF1174A}"/>
              </a:ext>
            </a:extLst>
          </p:cNvPr>
          <p:cNvSpPr txBox="1"/>
          <p:nvPr/>
        </p:nvSpPr>
        <p:spPr>
          <a:xfrm>
            <a:off x="8290798" y="2790992"/>
            <a:ext cx="2328828" cy="5643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È vietato scattare foto o effettuare riprese video</a:t>
            </a:r>
            <a:endParaRPr lang="it-IT" sz="1400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TextBox 21">
            <a:extLst>
              <a:ext uri="{FF2B5EF4-FFF2-40B4-BE49-F238E27FC236}">
                <a16:creationId xmlns:a16="http://schemas.microsoft.com/office/drawing/2014/main" id="{22CEDC8A-5B21-C332-8E03-99EFE1B3A012}"/>
              </a:ext>
            </a:extLst>
          </p:cNvPr>
          <p:cNvSpPr txBox="1"/>
          <p:nvPr/>
        </p:nvSpPr>
        <p:spPr>
          <a:xfrm>
            <a:off x="8290798" y="3646146"/>
            <a:ext cx="2435213" cy="5643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È vietato consumare alcol o sostanze stupefacenti</a:t>
            </a:r>
            <a:endParaRPr lang="it-IT" sz="1400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0" name="TextBox 21">
            <a:extLst>
              <a:ext uri="{FF2B5EF4-FFF2-40B4-BE49-F238E27FC236}">
                <a16:creationId xmlns:a16="http://schemas.microsoft.com/office/drawing/2014/main" id="{E0F97ED6-426C-89BC-9F03-022F45F6091D}"/>
              </a:ext>
            </a:extLst>
          </p:cNvPr>
          <p:cNvSpPr txBox="1"/>
          <p:nvPr/>
        </p:nvSpPr>
        <p:spPr>
          <a:xfrm>
            <a:off x="8290798" y="4619154"/>
            <a:ext cx="2947474" cy="5643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È vietato introdurre armi da fuoco o coltelli.</a:t>
            </a:r>
            <a:endParaRPr lang="it-IT" sz="1400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" name="TextBox 21">
            <a:extLst>
              <a:ext uri="{FF2B5EF4-FFF2-40B4-BE49-F238E27FC236}">
                <a16:creationId xmlns:a16="http://schemas.microsoft.com/office/drawing/2014/main" id="{72B90208-DD54-404F-1390-52A7E0CD04FE}"/>
              </a:ext>
            </a:extLst>
          </p:cNvPr>
          <p:cNvSpPr txBox="1"/>
          <p:nvPr/>
        </p:nvSpPr>
        <p:spPr>
          <a:xfrm>
            <a:off x="8290798" y="5478117"/>
            <a:ext cx="3071360" cy="5643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È vietato usare il telefono cellulare durante gli spostamenti</a:t>
            </a:r>
            <a:endParaRPr lang="it-IT" sz="1400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2" name="TextBox 28">
            <a:extLst>
              <a:ext uri="{FF2B5EF4-FFF2-40B4-BE49-F238E27FC236}">
                <a16:creationId xmlns:a16="http://schemas.microsoft.com/office/drawing/2014/main" id="{6A522B90-C10A-4D02-09EA-048555BA96E8}"/>
              </a:ext>
            </a:extLst>
          </p:cNvPr>
          <p:cNvSpPr txBox="1"/>
          <p:nvPr/>
        </p:nvSpPr>
        <p:spPr>
          <a:xfrm>
            <a:off x="8290798" y="1056139"/>
            <a:ext cx="3531510" cy="5203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r>
              <a:rPr lang="it-IT" sz="1400" b="1" dirty="0">
                <a:solidFill>
                  <a:srgbClr val="215AA9"/>
                </a:solidFill>
              </a:rPr>
              <a:t>IN TUTTO LO STABILIMENTO</a:t>
            </a:r>
          </a:p>
        </p:txBody>
      </p:sp>
      <p:sp>
        <p:nvSpPr>
          <p:cNvPr id="33" name="TextBox 21">
            <a:extLst>
              <a:ext uri="{FF2B5EF4-FFF2-40B4-BE49-F238E27FC236}">
                <a16:creationId xmlns:a16="http://schemas.microsoft.com/office/drawing/2014/main" id="{5B5D7747-5CD5-6258-2351-553A2D40F433}"/>
              </a:ext>
            </a:extLst>
          </p:cNvPr>
          <p:cNvSpPr txBox="1"/>
          <p:nvPr/>
        </p:nvSpPr>
        <p:spPr>
          <a:xfrm>
            <a:off x="2164291" y="2393545"/>
            <a:ext cx="3420404" cy="25078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Abbi cura di te e segui le norme ed i segnali di sicurezza</a:t>
            </a: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endParaRPr lang="en-GB" sz="1400" kern="100" dirty="0"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L’accesso ai reparti di produzione è vietato, salvo se accompagnati da personale interno</a:t>
            </a: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endParaRPr lang="it-IT" sz="1400" kern="100" dirty="0">
              <a:solidFill>
                <a:srgbClr val="000000"/>
              </a:solidFill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Segui i percorsi pedonali, prestando particolare attenzione ai punti di attraversamento e alle intersezioni.</a:t>
            </a:r>
          </a:p>
        </p:txBody>
      </p:sp>
      <p:sp>
        <p:nvSpPr>
          <p:cNvPr id="34" name="TextBox 28">
            <a:extLst>
              <a:ext uri="{FF2B5EF4-FFF2-40B4-BE49-F238E27FC236}">
                <a16:creationId xmlns:a16="http://schemas.microsoft.com/office/drawing/2014/main" id="{184CDE66-AA7B-06F7-90CD-AA3D29FF0C39}"/>
              </a:ext>
            </a:extLst>
          </p:cNvPr>
          <p:cNvSpPr txBox="1"/>
          <p:nvPr/>
        </p:nvSpPr>
        <p:spPr>
          <a:xfrm>
            <a:off x="2164291" y="1730432"/>
            <a:ext cx="4332762" cy="5188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r>
              <a:rPr lang="it-IT" sz="1400" b="1" dirty="0">
                <a:solidFill>
                  <a:srgbClr val="215AA9"/>
                </a:solidFill>
              </a:rPr>
              <a:t>PRINCIPI FONDAMENTALI</a:t>
            </a:r>
          </a:p>
        </p:txBody>
      </p:sp>
      <p:pic>
        <p:nvPicPr>
          <p:cNvPr id="35" name="Immagine 34" descr="Immagine che contiene Blu elettrico&#10;&#10;Descrizione generata automaticamente">
            <a:extLst>
              <a:ext uri="{FF2B5EF4-FFF2-40B4-BE49-F238E27FC236}">
                <a16:creationId xmlns:a16="http://schemas.microsoft.com/office/drawing/2014/main" id="{E276B254-8B9D-7ABB-3542-2D87D48AF2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886" y="1789501"/>
            <a:ext cx="1255625" cy="3275542"/>
          </a:xfrm>
          <a:prstGeom prst="rect">
            <a:avLst/>
          </a:prstGeom>
        </p:spPr>
      </p:pic>
      <p:sp>
        <p:nvSpPr>
          <p:cNvPr id="36" name="TextBox 28">
            <a:extLst>
              <a:ext uri="{FF2B5EF4-FFF2-40B4-BE49-F238E27FC236}">
                <a16:creationId xmlns:a16="http://schemas.microsoft.com/office/drawing/2014/main" id="{F04D941D-24F8-82DD-399F-DCFA45467FBC}"/>
              </a:ext>
            </a:extLst>
          </p:cNvPr>
          <p:cNvSpPr txBox="1"/>
          <p:nvPr/>
        </p:nvSpPr>
        <p:spPr>
          <a:xfrm>
            <a:off x="433037" y="544854"/>
            <a:ext cx="10579520" cy="605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r>
              <a:rPr lang="it-IT" dirty="0">
                <a:solidFill>
                  <a:srgbClr val="215AA9"/>
                </a:solidFill>
              </a:rPr>
              <a:t>Sicurezza</a:t>
            </a:r>
            <a:endParaRPr lang="it-IT" sz="1200" dirty="0">
              <a:solidFill>
                <a:srgbClr val="215AA9"/>
              </a:solidFill>
            </a:endParaRPr>
          </a:p>
        </p:txBody>
      </p:sp>
      <p:sp>
        <p:nvSpPr>
          <p:cNvPr id="37" name="Straight Connector 22">
            <a:extLst>
              <a:ext uri="{FF2B5EF4-FFF2-40B4-BE49-F238E27FC236}">
                <a16:creationId xmlns:a16="http://schemas.microsoft.com/office/drawing/2014/main" id="{D11C1E9D-8717-0990-D7DE-14122201DC9E}"/>
              </a:ext>
            </a:extLst>
          </p:cNvPr>
          <p:cNvSpPr/>
          <p:nvPr/>
        </p:nvSpPr>
        <p:spPr>
          <a:xfrm>
            <a:off x="554506" y="1320512"/>
            <a:ext cx="530761" cy="1"/>
          </a:xfrm>
          <a:prstGeom prst="line">
            <a:avLst/>
          </a:prstGeom>
          <a:ln w="381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38" name="Immagine 37" descr="Immagine che contiene Carattere, schermata, Elementi grafici, logo&#10;&#10;Descrizione generata automaticamente">
            <a:extLst>
              <a:ext uri="{FF2B5EF4-FFF2-40B4-BE49-F238E27FC236}">
                <a16:creationId xmlns:a16="http://schemas.microsoft.com/office/drawing/2014/main" id="{B9884067-1B5F-0961-CA60-BE17AC7D18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5267" y="938224"/>
            <a:ext cx="1272358" cy="899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222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F42C1E-CB72-FE9F-60D0-6A091ED58E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B44DC8EB-B9AE-6763-0F77-DB3598E72A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21">
            <a:extLst>
              <a:ext uri="{FF2B5EF4-FFF2-40B4-BE49-F238E27FC236}">
                <a16:creationId xmlns:a16="http://schemas.microsoft.com/office/drawing/2014/main" id="{F6757367-D2D7-99A4-A039-B497ACB8EA61}"/>
              </a:ext>
            </a:extLst>
          </p:cNvPr>
          <p:cNvSpPr txBox="1"/>
          <p:nvPr/>
        </p:nvSpPr>
        <p:spPr>
          <a:xfrm>
            <a:off x="1194298" y="5346589"/>
            <a:ext cx="4528499" cy="8015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IN CASO DI INCIDENTE </a:t>
            </a:r>
            <a:r>
              <a:rPr lang="en-GB" sz="1400" b="1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avvisare</a:t>
            </a:r>
            <a:r>
              <a:rPr lang="en-GB" sz="14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il </a:t>
            </a:r>
            <a:r>
              <a:rPr lang="en-GB" sz="1400" b="1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coordinatore</a:t>
            </a:r>
            <a:r>
              <a:rPr lang="en-GB" sz="14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di </a:t>
            </a:r>
            <a:r>
              <a:rPr lang="en-GB" sz="1400" b="1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Fonderia</a:t>
            </a:r>
            <a:r>
              <a:rPr lang="en-GB" sz="14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di </a:t>
            </a:r>
            <a:r>
              <a:rPr lang="en-GB" sz="1400" b="1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Torbole</a:t>
            </a:r>
            <a:r>
              <a:rPr lang="en-GB" sz="14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– il quale </a:t>
            </a:r>
            <a:r>
              <a:rPr lang="en-GB" sz="1400" b="1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chiamerà</a:t>
            </a:r>
            <a:r>
              <a:rPr lang="en-GB" sz="14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l'ambulanza</a:t>
            </a:r>
            <a:endParaRPr lang="it-IT" sz="14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8">
            <a:extLst>
              <a:ext uri="{FF2B5EF4-FFF2-40B4-BE49-F238E27FC236}">
                <a16:creationId xmlns:a16="http://schemas.microsoft.com/office/drawing/2014/main" id="{6414B592-3BF6-55C3-70D6-E059D7528F79}"/>
              </a:ext>
            </a:extLst>
          </p:cNvPr>
          <p:cNvSpPr txBox="1"/>
          <p:nvPr/>
        </p:nvSpPr>
        <p:spPr>
          <a:xfrm>
            <a:off x="7108824" y="1342472"/>
            <a:ext cx="3531510" cy="5203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r>
              <a:rPr lang="it-IT" sz="1400" b="1" dirty="0">
                <a:solidFill>
                  <a:srgbClr val="215AA9"/>
                </a:solidFill>
              </a:rPr>
              <a:t>PRIMO SOCCORSO</a:t>
            </a:r>
          </a:p>
        </p:txBody>
      </p:sp>
      <p:sp>
        <p:nvSpPr>
          <p:cNvPr id="4" name="TextBox 28">
            <a:extLst>
              <a:ext uri="{FF2B5EF4-FFF2-40B4-BE49-F238E27FC236}">
                <a16:creationId xmlns:a16="http://schemas.microsoft.com/office/drawing/2014/main" id="{D78B6C33-2FC8-D2F5-664F-FA374CBD9A98}"/>
              </a:ext>
            </a:extLst>
          </p:cNvPr>
          <p:cNvSpPr txBox="1"/>
          <p:nvPr/>
        </p:nvSpPr>
        <p:spPr>
          <a:xfrm>
            <a:off x="2937530" y="1346473"/>
            <a:ext cx="2785267" cy="5203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pPr algn="r"/>
            <a:r>
              <a:rPr lang="it-IT" sz="1400" b="1" dirty="0">
                <a:solidFill>
                  <a:srgbClr val="215AA9"/>
                </a:solidFill>
              </a:rPr>
              <a:t>NUMERI DI ALLARME</a:t>
            </a:r>
          </a:p>
        </p:txBody>
      </p:sp>
      <p:sp>
        <p:nvSpPr>
          <p:cNvPr id="6" name="TextBox 28">
            <a:extLst>
              <a:ext uri="{FF2B5EF4-FFF2-40B4-BE49-F238E27FC236}">
                <a16:creationId xmlns:a16="http://schemas.microsoft.com/office/drawing/2014/main" id="{EC459A65-DF20-EBB2-FC91-772C75C4324D}"/>
              </a:ext>
            </a:extLst>
          </p:cNvPr>
          <p:cNvSpPr txBox="1"/>
          <p:nvPr/>
        </p:nvSpPr>
        <p:spPr>
          <a:xfrm>
            <a:off x="433037" y="544854"/>
            <a:ext cx="10579520" cy="605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r>
              <a:rPr lang="it-IT" dirty="0">
                <a:solidFill>
                  <a:srgbClr val="215AA9"/>
                </a:solidFill>
              </a:rPr>
              <a:t>Sicurezza</a:t>
            </a:r>
            <a:endParaRPr lang="it-IT" sz="1200" dirty="0">
              <a:solidFill>
                <a:srgbClr val="215AA9"/>
              </a:solidFill>
            </a:endParaRPr>
          </a:p>
        </p:txBody>
      </p:sp>
      <p:sp>
        <p:nvSpPr>
          <p:cNvPr id="7" name="Straight Connector 22">
            <a:extLst>
              <a:ext uri="{FF2B5EF4-FFF2-40B4-BE49-F238E27FC236}">
                <a16:creationId xmlns:a16="http://schemas.microsoft.com/office/drawing/2014/main" id="{3F771723-16FF-9D7A-5CFC-A3008F5830E6}"/>
              </a:ext>
            </a:extLst>
          </p:cNvPr>
          <p:cNvSpPr/>
          <p:nvPr/>
        </p:nvSpPr>
        <p:spPr>
          <a:xfrm>
            <a:off x="554506" y="1320512"/>
            <a:ext cx="530761" cy="1"/>
          </a:xfrm>
          <a:prstGeom prst="line">
            <a:avLst/>
          </a:prstGeom>
          <a:ln w="381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8" name="Immagine 7" descr="Immagine che contiene Carattere, schermata, Elementi grafici, logo&#10;&#10;Descrizione generata automaticamente">
            <a:extLst>
              <a:ext uri="{FF2B5EF4-FFF2-40B4-BE49-F238E27FC236}">
                <a16:creationId xmlns:a16="http://schemas.microsoft.com/office/drawing/2014/main" id="{AF1267C3-308D-EB90-2125-B1A549E1DE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267" y="938224"/>
            <a:ext cx="1272358" cy="899113"/>
          </a:xfrm>
          <a:prstGeom prst="rect">
            <a:avLst/>
          </a:prstGeom>
        </p:spPr>
      </p:pic>
      <p:pic>
        <p:nvPicPr>
          <p:cNvPr id="9" name="Immagine 8" descr="Immagine che contiene Carattere, logo, testo, simbolo&#10;&#10;Descrizione generata automaticamente">
            <a:extLst>
              <a:ext uri="{FF2B5EF4-FFF2-40B4-BE49-F238E27FC236}">
                <a16:creationId xmlns:a16="http://schemas.microsoft.com/office/drawing/2014/main" id="{8EB112B7-966E-CB86-1796-2B62735D35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267" y="2011955"/>
            <a:ext cx="2755538" cy="3235597"/>
          </a:xfrm>
          <a:prstGeom prst="rect">
            <a:avLst/>
          </a:prstGeom>
        </p:spPr>
      </p:pic>
      <p:sp>
        <p:nvSpPr>
          <p:cNvPr id="10" name="TextBox 21">
            <a:extLst>
              <a:ext uri="{FF2B5EF4-FFF2-40B4-BE49-F238E27FC236}">
                <a16:creationId xmlns:a16="http://schemas.microsoft.com/office/drawing/2014/main" id="{52B0D96F-7E1B-0AA2-F811-15F605176039}"/>
              </a:ext>
            </a:extLst>
          </p:cNvPr>
          <p:cNvSpPr txBox="1"/>
          <p:nvPr/>
        </p:nvSpPr>
        <p:spPr>
          <a:xfrm>
            <a:off x="3918393" y="2369272"/>
            <a:ext cx="2417514" cy="3359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20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EMERGENZE</a:t>
            </a:r>
            <a:endParaRPr lang="it-IT" sz="20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21">
            <a:extLst>
              <a:ext uri="{FF2B5EF4-FFF2-40B4-BE49-F238E27FC236}">
                <a16:creationId xmlns:a16="http://schemas.microsoft.com/office/drawing/2014/main" id="{84236B89-7D06-3BB6-CA14-D753415CB922}"/>
              </a:ext>
            </a:extLst>
          </p:cNvPr>
          <p:cNvSpPr txBox="1"/>
          <p:nvPr/>
        </p:nvSpPr>
        <p:spPr>
          <a:xfrm>
            <a:off x="3918393" y="3461758"/>
            <a:ext cx="2417514" cy="3359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20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INFERMERIA</a:t>
            </a:r>
            <a:endParaRPr lang="it-IT" sz="20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Box 21">
            <a:extLst>
              <a:ext uri="{FF2B5EF4-FFF2-40B4-BE49-F238E27FC236}">
                <a16:creationId xmlns:a16="http://schemas.microsoft.com/office/drawing/2014/main" id="{7D069A79-F312-7041-BE23-2704C882D38B}"/>
              </a:ext>
            </a:extLst>
          </p:cNvPr>
          <p:cNvSpPr txBox="1"/>
          <p:nvPr/>
        </p:nvSpPr>
        <p:spPr>
          <a:xfrm>
            <a:off x="3918393" y="4554244"/>
            <a:ext cx="2417514" cy="3359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20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ANTINCENDIO</a:t>
            </a:r>
            <a:endParaRPr lang="it-IT" sz="20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Immagine 12" descr="Immagine che contiene testo, logo, simbolo, Carattere&#10;&#10;Descrizione generata automaticamente">
            <a:extLst>
              <a:ext uri="{FF2B5EF4-FFF2-40B4-BE49-F238E27FC236}">
                <a16:creationId xmlns:a16="http://schemas.microsoft.com/office/drawing/2014/main" id="{9633C9A0-D9E7-14A2-41EB-6567BC9ED2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9437" y="2083755"/>
            <a:ext cx="2073127" cy="757282"/>
          </a:xfrm>
          <a:prstGeom prst="rect">
            <a:avLst/>
          </a:prstGeom>
        </p:spPr>
      </p:pic>
      <p:sp>
        <p:nvSpPr>
          <p:cNvPr id="14" name="TextBox 21">
            <a:extLst>
              <a:ext uri="{FF2B5EF4-FFF2-40B4-BE49-F238E27FC236}">
                <a16:creationId xmlns:a16="http://schemas.microsoft.com/office/drawing/2014/main" id="{23B635EC-B944-97C7-6DFF-E7DB202888F6}"/>
              </a:ext>
            </a:extLst>
          </p:cNvPr>
          <p:cNvSpPr txBox="1"/>
          <p:nvPr/>
        </p:nvSpPr>
        <p:spPr>
          <a:xfrm>
            <a:off x="7108824" y="2913362"/>
            <a:ext cx="4561808" cy="8020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Prestare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il primo </a:t>
            </a:r>
            <a:r>
              <a:rPr lang="en-GB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soccorso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ai </a:t>
            </a:r>
            <a:r>
              <a:rPr lang="en-GB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feriti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!</a:t>
            </a:r>
          </a:p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Sono </a:t>
            </a:r>
            <a:r>
              <a:rPr lang="en-GB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presenti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kit di pronto </a:t>
            </a:r>
            <a:r>
              <a:rPr lang="en-GB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soccorso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e pre-</a:t>
            </a:r>
            <a:r>
              <a:rPr lang="en-GB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assistenza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medica e </a:t>
            </a:r>
            <a:r>
              <a:rPr lang="en-GB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defibrillatori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in loco</a:t>
            </a:r>
            <a:endParaRPr lang="it-IT" sz="14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Immagine 14" descr="Immagine che contiene testo, verde, Carattere, simbolo&#10;&#10;Descrizione generata automaticamente">
            <a:extLst>
              <a:ext uri="{FF2B5EF4-FFF2-40B4-BE49-F238E27FC236}">
                <a16:creationId xmlns:a16="http://schemas.microsoft.com/office/drawing/2014/main" id="{08D52403-376D-1908-B5A2-1F63AC3B9C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34173" y="3941594"/>
            <a:ext cx="1929902" cy="687600"/>
          </a:xfrm>
          <a:prstGeom prst="rect">
            <a:avLst/>
          </a:prstGeom>
        </p:spPr>
      </p:pic>
      <p:sp>
        <p:nvSpPr>
          <p:cNvPr id="16" name="TextBox 21">
            <a:extLst>
              <a:ext uri="{FF2B5EF4-FFF2-40B4-BE49-F238E27FC236}">
                <a16:creationId xmlns:a16="http://schemas.microsoft.com/office/drawing/2014/main" id="{18F89775-EDFC-3986-6C10-54643E04A784}"/>
              </a:ext>
            </a:extLst>
          </p:cNvPr>
          <p:cNvSpPr txBox="1"/>
          <p:nvPr/>
        </p:nvSpPr>
        <p:spPr>
          <a:xfrm>
            <a:off x="7108824" y="4879708"/>
            <a:ext cx="4224929" cy="80804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In caso di sirena di emergenza (tre segnali lunghi), evacuare l'area utilizzando le uscite di emergenza e dirigersi al punto di raccolta</a:t>
            </a:r>
            <a:endParaRPr lang="it-IT" sz="1400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430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E75F35-2B9B-F59D-45D4-61B5BC2270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87C63E8E-3EEA-E120-EC04-CB87872940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6" name="Immagine 25" descr="Immagine che contiene Carattere, cerchio, logo, Elementi grafici&#10;&#10;Descrizione generata automaticamente">
            <a:extLst>
              <a:ext uri="{FF2B5EF4-FFF2-40B4-BE49-F238E27FC236}">
                <a16:creationId xmlns:a16="http://schemas.microsoft.com/office/drawing/2014/main" id="{9DF9DC0E-E4D5-72D4-6B70-F66A4289A5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9328" y="1509323"/>
            <a:ext cx="2151828" cy="4737852"/>
          </a:xfrm>
          <a:prstGeom prst="rect">
            <a:avLst/>
          </a:prstGeom>
        </p:spPr>
      </p:pic>
      <p:sp>
        <p:nvSpPr>
          <p:cNvPr id="27" name="TextBox 21">
            <a:extLst>
              <a:ext uri="{FF2B5EF4-FFF2-40B4-BE49-F238E27FC236}">
                <a16:creationId xmlns:a16="http://schemas.microsoft.com/office/drawing/2014/main" id="{4A83F623-A22A-5840-A0EF-A1287A7A2083}"/>
              </a:ext>
            </a:extLst>
          </p:cNvPr>
          <p:cNvSpPr txBox="1"/>
          <p:nvPr/>
        </p:nvSpPr>
        <p:spPr>
          <a:xfrm>
            <a:off x="8290798" y="1654062"/>
            <a:ext cx="2947474" cy="10457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Smoking tobacco and </a:t>
            </a:r>
            <a:r>
              <a:rPr lang="en-GB" sz="1400" kern="100" dirty="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e-cigarettes out of the </a:t>
            </a:r>
          </a:p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dedicated areas</a:t>
            </a:r>
            <a:r>
              <a:rPr lang="it-IT" sz="1400" b="1" kern="100" dirty="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or using open fire is not permitted</a:t>
            </a:r>
            <a:endParaRPr lang="it-IT" sz="14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TextBox 21">
            <a:extLst>
              <a:ext uri="{FF2B5EF4-FFF2-40B4-BE49-F238E27FC236}">
                <a16:creationId xmlns:a16="http://schemas.microsoft.com/office/drawing/2014/main" id="{6380201E-D8C8-AAD7-6405-78DECBF1174A}"/>
              </a:ext>
            </a:extLst>
          </p:cNvPr>
          <p:cNvSpPr txBox="1"/>
          <p:nvPr/>
        </p:nvSpPr>
        <p:spPr>
          <a:xfrm>
            <a:off x="8290798" y="2849119"/>
            <a:ext cx="2328828" cy="5584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T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aking photos and filming </a:t>
            </a:r>
          </a:p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latin typeface="Century Gothic" panose="020B0502020202020204" pitchFamily="34" charset="0"/>
                <a:cs typeface="Times New Roman" panose="02020603050405020304" pitchFamily="18" charset="0"/>
              </a:rPr>
              <a:t>is not permitted</a:t>
            </a:r>
            <a:endParaRPr lang="it-IT" sz="1400" kern="100" dirty="0"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TextBox 21">
            <a:extLst>
              <a:ext uri="{FF2B5EF4-FFF2-40B4-BE49-F238E27FC236}">
                <a16:creationId xmlns:a16="http://schemas.microsoft.com/office/drawing/2014/main" id="{22CEDC8A-5B21-C332-8E03-99EFE1B3A012}"/>
              </a:ext>
            </a:extLst>
          </p:cNvPr>
          <p:cNvSpPr txBox="1"/>
          <p:nvPr/>
        </p:nvSpPr>
        <p:spPr>
          <a:xfrm>
            <a:off x="8290798" y="3591255"/>
            <a:ext cx="2435213" cy="5585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D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rinking alcohol </a:t>
            </a:r>
            <a:r>
              <a:rPr lang="en-GB" sz="1400" kern="100" dirty="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and </a:t>
            </a:r>
            <a:r>
              <a:rPr lang="en-GB" sz="1400" kern="10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narcotics  </a:t>
            </a:r>
            <a:r>
              <a:rPr lang="en-GB" sz="1400" kern="100" dirty="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is 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not permitted</a:t>
            </a:r>
          </a:p>
        </p:txBody>
      </p:sp>
      <p:sp>
        <p:nvSpPr>
          <p:cNvPr id="30" name="TextBox 21">
            <a:extLst>
              <a:ext uri="{FF2B5EF4-FFF2-40B4-BE49-F238E27FC236}">
                <a16:creationId xmlns:a16="http://schemas.microsoft.com/office/drawing/2014/main" id="{E0F97ED6-426C-89BC-9F03-022F45F6091D}"/>
              </a:ext>
            </a:extLst>
          </p:cNvPr>
          <p:cNvSpPr txBox="1"/>
          <p:nvPr/>
        </p:nvSpPr>
        <p:spPr>
          <a:xfrm>
            <a:off x="8290798" y="4673710"/>
            <a:ext cx="2947474" cy="5584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Firearms </a:t>
            </a:r>
            <a:r>
              <a:rPr lang="en-GB" sz="1400" kern="10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and</a:t>
            </a:r>
            <a:r>
              <a:rPr lang="en-GB" sz="1400" kern="10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knifes are not permitted</a:t>
            </a:r>
            <a:endParaRPr lang="it-IT" sz="14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" name="TextBox 21">
            <a:extLst>
              <a:ext uri="{FF2B5EF4-FFF2-40B4-BE49-F238E27FC236}">
                <a16:creationId xmlns:a16="http://schemas.microsoft.com/office/drawing/2014/main" id="{72B90208-DD54-404F-1390-52A7E0CD04FE}"/>
              </a:ext>
            </a:extLst>
          </p:cNvPr>
          <p:cNvSpPr txBox="1"/>
          <p:nvPr/>
        </p:nvSpPr>
        <p:spPr>
          <a:xfrm>
            <a:off x="8290798" y="5478117"/>
            <a:ext cx="3071360" cy="5584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The 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use of mobile phone </a:t>
            </a:r>
            <a:r>
              <a:rPr lang="en-GB" sz="1400" kern="10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while </a:t>
            </a:r>
            <a:r>
              <a:rPr lang="en-GB" sz="1400" kern="10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on the go</a:t>
            </a:r>
            <a:r>
              <a:rPr lang="en-GB" sz="1400" kern="10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is not permitted</a:t>
            </a:r>
            <a:endParaRPr lang="it-IT" sz="14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2" name="TextBox 28">
            <a:extLst>
              <a:ext uri="{FF2B5EF4-FFF2-40B4-BE49-F238E27FC236}">
                <a16:creationId xmlns:a16="http://schemas.microsoft.com/office/drawing/2014/main" id="{6A522B90-C10A-4D02-09EA-048555BA96E8}"/>
              </a:ext>
            </a:extLst>
          </p:cNvPr>
          <p:cNvSpPr txBox="1"/>
          <p:nvPr/>
        </p:nvSpPr>
        <p:spPr>
          <a:xfrm>
            <a:off x="8290798" y="1056139"/>
            <a:ext cx="3531510" cy="5203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r>
              <a:rPr lang="it-IT" sz="1400" b="1" dirty="0">
                <a:solidFill>
                  <a:srgbClr val="215AA9"/>
                </a:solidFill>
              </a:rPr>
              <a:t>AT THE WHOLE PLANT</a:t>
            </a:r>
          </a:p>
        </p:txBody>
      </p:sp>
      <p:sp>
        <p:nvSpPr>
          <p:cNvPr id="33" name="TextBox 21">
            <a:extLst>
              <a:ext uri="{FF2B5EF4-FFF2-40B4-BE49-F238E27FC236}">
                <a16:creationId xmlns:a16="http://schemas.microsoft.com/office/drawing/2014/main" id="{5B5D7747-5CD5-6258-2351-553A2D40F433}"/>
              </a:ext>
            </a:extLst>
          </p:cNvPr>
          <p:cNvSpPr txBox="1"/>
          <p:nvPr/>
        </p:nvSpPr>
        <p:spPr>
          <a:xfrm>
            <a:off x="2164291" y="2393545"/>
            <a:ext cx="3420404" cy="25078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Care for your safety and follow the</a:t>
            </a: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safety </a:t>
            </a:r>
            <a:r>
              <a:rPr lang="en-GB" sz="1400" kern="100" dirty="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rules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and signals</a:t>
            </a: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endParaRPr lang="en-GB" sz="1400" kern="100" dirty="0"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Admittance</a:t>
            </a: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to the production</a:t>
            </a: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departments</a:t>
            </a: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is</a:t>
            </a: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forbidden</a:t>
            </a: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unless</a:t>
            </a:r>
            <a:endParaRPr lang="it-IT" sz="1400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accompanied</a:t>
            </a: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by </a:t>
            </a: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internal</a:t>
            </a: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staff</a:t>
            </a:r>
            <a:endParaRPr lang="en-GB" sz="1400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endParaRPr lang="en-GB" sz="1400" kern="100" dirty="0"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Follow the </a:t>
            </a: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pedestrian</a:t>
            </a: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routes</a:t>
            </a: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, </a:t>
            </a: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paying</a:t>
            </a:r>
            <a:endParaRPr lang="it-IT" sz="1400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close </a:t>
            </a:r>
            <a:r>
              <a:rPr lang="it-IT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attention</a:t>
            </a: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to the crossing</a:t>
            </a: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it-IT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points and </a:t>
            </a:r>
            <a:r>
              <a:rPr lang="it-IT" sz="1400" kern="100" dirty="0" err="1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intersections</a:t>
            </a:r>
            <a:endParaRPr lang="it-IT" sz="1400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TextBox 28">
            <a:extLst>
              <a:ext uri="{FF2B5EF4-FFF2-40B4-BE49-F238E27FC236}">
                <a16:creationId xmlns:a16="http://schemas.microsoft.com/office/drawing/2014/main" id="{184CDE66-AA7B-06F7-90CD-AA3D29FF0C39}"/>
              </a:ext>
            </a:extLst>
          </p:cNvPr>
          <p:cNvSpPr txBox="1"/>
          <p:nvPr/>
        </p:nvSpPr>
        <p:spPr>
          <a:xfrm>
            <a:off x="2164290" y="1730432"/>
            <a:ext cx="5172779" cy="5203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r>
              <a:rPr lang="it-IT" sz="1400" b="1" dirty="0">
                <a:solidFill>
                  <a:srgbClr val="215AA9"/>
                </a:solidFill>
              </a:rPr>
              <a:t>MAIN RULES / RESTRICTIONS:</a:t>
            </a:r>
          </a:p>
        </p:txBody>
      </p:sp>
      <p:pic>
        <p:nvPicPr>
          <p:cNvPr id="35" name="Immagine 34" descr="Immagine che contiene Blu elettrico&#10;&#10;Descrizione generata automaticamente">
            <a:extLst>
              <a:ext uri="{FF2B5EF4-FFF2-40B4-BE49-F238E27FC236}">
                <a16:creationId xmlns:a16="http://schemas.microsoft.com/office/drawing/2014/main" id="{E276B254-8B9D-7ABB-3542-2D87D48AF2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886" y="1789501"/>
            <a:ext cx="1255625" cy="3275542"/>
          </a:xfrm>
          <a:prstGeom prst="rect">
            <a:avLst/>
          </a:prstGeom>
        </p:spPr>
      </p:pic>
      <p:sp>
        <p:nvSpPr>
          <p:cNvPr id="36" name="TextBox 28">
            <a:extLst>
              <a:ext uri="{FF2B5EF4-FFF2-40B4-BE49-F238E27FC236}">
                <a16:creationId xmlns:a16="http://schemas.microsoft.com/office/drawing/2014/main" id="{F04D941D-24F8-82DD-399F-DCFA45467FBC}"/>
              </a:ext>
            </a:extLst>
          </p:cNvPr>
          <p:cNvSpPr txBox="1"/>
          <p:nvPr/>
        </p:nvSpPr>
        <p:spPr>
          <a:xfrm>
            <a:off x="433037" y="544854"/>
            <a:ext cx="10579520" cy="605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r>
              <a:rPr lang="it-IT" dirty="0" err="1">
                <a:solidFill>
                  <a:srgbClr val="215AA9"/>
                </a:solidFill>
              </a:rPr>
              <a:t>Safety</a:t>
            </a:r>
            <a:endParaRPr lang="it-IT" sz="1200" dirty="0">
              <a:solidFill>
                <a:srgbClr val="215AA9"/>
              </a:solidFill>
            </a:endParaRPr>
          </a:p>
        </p:txBody>
      </p:sp>
      <p:sp>
        <p:nvSpPr>
          <p:cNvPr id="37" name="Straight Connector 22">
            <a:extLst>
              <a:ext uri="{FF2B5EF4-FFF2-40B4-BE49-F238E27FC236}">
                <a16:creationId xmlns:a16="http://schemas.microsoft.com/office/drawing/2014/main" id="{D11C1E9D-8717-0990-D7DE-14122201DC9E}"/>
              </a:ext>
            </a:extLst>
          </p:cNvPr>
          <p:cNvSpPr/>
          <p:nvPr/>
        </p:nvSpPr>
        <p:spPr>
          <a:xfrm>
            <a:off x="554506" y="1320512"/>
            <a:ext cx="530761" cy="1"/>
          </a:xfrm>
          <a:prstGeom prst="line">
            <a:avLst/>
          </a:prstGeom>
          <a:ln w="381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38" name="Immagine 37" descr="Immagine che contiene Carattere, schermata, Elementi grafici, logo&#10;&#10;Descrizione generata automaticamente">
            <a:extLst>
              <a:ext uri="{FF2B5EF4-FFF2-40B4-BE49-F238E27FC236}">
                <a16:creationId xmlns:a16="http://schemas.microsoft.com/office/drawing/2014/main" id="{B9884067-1B5F-0961-CA60-BE17AC7D18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5267" y="938224"/>
            <a:ext cx="1272358" cy="899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5460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F42C1E-CB72-FE9F-60D0-6A091ED58E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B44DC8EB-B9AE-6763-0F77-DB3598E72A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21">
            <a:extLst>
              <a:ext uri="{FF2B5EF4-FFF2-40B4-BE49-F238E27FC236}">
                <a16:creationId xmlns:a16="http://schemas.microsoft.com/office/drawing/2014/main" id="{F6757367-D2D7-99A4-A039-B497ACB8EA61}"/>
              </a:ext>
            </a:extLst>
          </p:cNvPr>
          <p:cNvSpPr txBox="1"/>
          <p:nvPr/>
        </p:nvSpPr>
        <p:spPr>
          <a:xfrm>
            <a:off x="1194298" y="5346589"/>
            <a:ext cx="4528499" cy="5584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IN CASE OF ACCIDENT, notify the </a:t>
            </a:r>
            <a:r>
              <a:rPr lang="en-GB" sz="1400" b="1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Fonderia</a:t>
            </a:r>
            <a:r>
              <a:rPr lang="en-GB" sz="14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di </a:t>
            </a:r>
            <a:r>
              <a:rPr lang="en-GB" sz="1400" b="1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Torbole</a:t>
            </a:r>
            <a:r>
              <a:rPr lang="en-GB" sz="1400" b="1" kern="100" dirty="0"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coordinator - then will call the ambulance</a:t>
            </a:r>
            <a:endParaRPr lang="it-IT" sz="14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8">
            <a:extLst>
              <a:ext uri="{FF2B5EF4-FFF2-40B4-BE49-F238E27FC236}">
                <a16:creationId xmlns:a16="http://schemas.microsoft.com/office/drawing/2014/main" id="{6414B592-3BF6-55C3-70D6-E059D7528F79}"/>
              </a:ext>
            </a:extLst>
          </p:cNvPr>
          <p:cNvSpPr txBox="1"/>
          <p:nvPr/>
        </p:nvSpPr>
        <p:spPr>
          <a:xfrm>
            <a:off x="7108824" y="1342472"/>
            <a:ext cx="3531510" cy="5203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r>
              <a:rPr lang="it-IT" sz="1400" b="1" dirty="0">
                <a:solidFill>
                  <a:srgbClr val="215AA9"/>
                </a:solidFill>
              </a:rPr>
              <a:t>FIRST AID</a:t>
            </a:r>
          </a:p>
        </p:txBody>
      </p:sp>
      <p:sp>
        <p:nvSpPr>
          <p:cNvPr id="4" name="TextBox 28">
            <a:extLst>
              <a:ext uri="{FF2B5EF4-FFF2-40B4-BE49-F238E27FC236}">
                <a16:creationId xmlns:a16="http://schemas.microsoft.com/office/drawing/2014/main" id="{D78B6C33-2FC8-D2F5-664F-FA374CBD9A98}"/>
              </a:ext>
            </a:extLst>
          </p:cNvPr>
          <p:cNvSpPr txBox="1"/>
          <p:nvPr/>
        </p:nvSpPr>
        <p:spPr>
          <a:xfrm>
            <a:off x="2009775" y="1347904"/>
            <a:ext cx="4086225" cy="5203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pPr algn="r"/>
            <a:r>
              <a:rPr lang="it-IT" sz="1400" b="1" dirty="0">
                <a:solidFill>
                  <a:srgbClr val="215AA9"/>
                </a:solidFill>
              </a:rPr>
              <a:t>EMERGENCY NUMBERS</a:t>
            </a:r>
          </a:p>
        </p:txBody>
      </p:sp>
      <p:sp>
        <p:nvSpPr>
          <p:cNvPr id="6" name="TextBox 28">
            <a:extLst>
              <a:ext uri="{FF2B5EF4-FFF2-40B4-BE49-F238E27FC236}">
                <a16:creationId xmlns:a16="http://schemas.microsoft.com/office/drawing/2014/main" id="{EC459A65-DF20-EBB2-FC91-772C75C4324D}"/>
              </a:ext>
            </a:extLst>
          </p:cNvPr>
          <p:cNvSpPr txBox="1"/>
          <p:nvPr/>
        </p:nvSpPr>
        <p:spPr>
          <a:xfrm>
            <a:off x="433037" y="544854"/>
            <a:ext cx="10579520" cy="605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4000"/>
              </a:lnSpc>
              <a:defRPr sz="3600">
                <a:latin typeface="EurostileExtReg"/>
                <a:ea typeface="EurostileExtReg"/>
                <a:cs typeface="EurostileExtReg"/>
                <a:sym typeface="Eurostile Extd"/>
              </a:defRPr>
            </a:lvl1pPr>
          </a:lstStyle>
          <a:p>
            <a:r>
              <a:rPr lang="it-IT" dirty="0" err="1">
                <a:solidFill>
                  <a:srgbClr val="215AA9"/>
                </a:solidFill>
              </a:rPr>
              <a:t>Safety</a:t>
            </a:r>
            <a:endParaRPr lang="it-IT" sz="1200" dirty="0">
              <a:solidFill>
                <a:srgbClr val="215AA9"/>
              </a:solidFill>
            </a:endParaRPr>
          </a:p>
        </p:txBody>
      </p:sp>
      <p:sp>
        <p:nvSpPr>
          <p:cNvPr id="7" name="Straight Connector 22">
            <a:extLst>
              <a:ext uri="{FF2B5EF4-FFF2-40B4-BE49-F238E27FC236}">
                <a16:creationId xmlns:a16="http://schemas.microsoft.com/office/drawing/2014/main" id="{3F771723-16FF-9D7A-5CFC-A3008F5830E6}"/>
              </a:ext>
            </a:extLst>
          </p:cNvPr>
          <p:cNvSpPr/>
          <p:nvPr/>
        </p:nvSpPr>
        <p:spPr>
          <a:xfrm>
            <a:off x="554506" y="1320512"/>
            <a:ext cx="530761" cy="1"/>
          </a:xfrm>
          <a:prstGeom prst="line">
            <a:avLst/>
          </a:prstGeom>
          <a:ln w="38100" cap="rnd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8" name="Immagine 7" descr="Immagine che contiene Carattere, schermata, Elementi grafici, logo&#10;&#10;Descrizione generata automaticamente">
            <a:extLst>
              <a:ext uri="{FF2B5EF4-FFF2-40B4-BE49-F238E27FC236}">
                <a16:creationId xmlns:a16="http://schemas.microsoft.com/office/drawing/2014/main" id="{AF1267C3-308D-EB90-2125-B1A549E1DE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267" y="938224"/>
            <a:ext cx="1272358" cy="899113"/>
          </a:xfrm>
          <a:prstGeom prst="rect">
            <a:avLst/>
          </a:prstGeom>
        </p:spPr>
      </p:pic>
      <p:pic>
        <p:nvPicPr>
          <p:cNvPr id="9" name="Immagine 8" descr="Immagine che contiene Carattere, logo, testo, simbolo&#10;&#10;Descrizione generata automaticamente">
            <a:extLst>
              <a:ext uri="{FF2B5EF4-FFF2-40B4-BE49-F238E27FC236}">
                <a16:creationId xmlns:a16="http://schemas.microsoft.com/office/drawing/2014/main" id="{8EB112B7-966E-CB86-1796-2B62735D35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267" y="2011955"/>
            <a:ext cx="2755538" cy="3235597"/>
          </a:xfrm>
          <a:prstGeom prst="rect">
            <a:avLst/>
          </a:prstGeom>
        </p:spPr>
      </p:pic>
      <p:sp>
        <p:nvSpPr>
          <p:cNvPr id="10" name="TextBox 21">
            <a:extLst>
              <a:ext uri="{FF2B5EF4-FFF2-40B4-BE49-F238E27FC236}">
                <a16:creationId xmlns:a16="http://schemas.microsoft.com/office/drawing/2014/main" id="{52B0D96F-7E1B-0AA2-F811-15F605176039}"/>
              </a:ext>
            </a:extLst>
          </p:cNvPr>
          <p:cNvSpPr txBox="1"/>
          <p:nvPr/>
        </p:nvSpPr>
        <p:spPr>
          <a:xfrm>
            <a:off x="3918393" y="2369272"/>
            <a:ext cx="2417514" cy="3359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20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EMERGENCIES</a:t>
            </a:r>
            <a:endParaRPr lang="it-IT" sz="20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21">
            <a:extLst>
              <a:ext uri="{FF2B5EF4-FFF2-40B4-BE49-F238E27FC236}">
                <a16:creationId xmlns:a16="http://schemas.microsoft.com/office/drawing/2014/main" id="{84236B89-7D06-3BB6-CA14-D753415CB922}"/>
              </a:ext>
            </a:extLst>
          </p:cNvPr>
          <p:cNvSpPr txBox="1"/>
          <p:nvPr/>
        </p:nvSpPr>
        <p:spPr>
          <a:xfrm>
            <a:off x="3918393" y="3461758"/>
            <a:ext cx="2417514" cy="3359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20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INFIRMARY</a:t>
            </a:r>
            <a:endParaRPr lang="it-IT" sz="20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Box 21">
            <a:extLst>
              <a:ext uri="{FF2B5EF4-FFF2-40B4-BE49-F238E27FC236}">
                <a16:creationId xmlns:a16="http://schemas.microsoft.com/office/drawing/2014/main" id="{7D069A79-F312-7041-BE23-2704C882D38B}"/>
              </a:ext>
            </a:extLst>
          </p:cNvPr>
          <p:cNvSpPr txBox="1"/>
          <p:nvPr/>
        </p:nvSpPr>
        <p:spPr>
          <a:xfrm>
            <a:off x="3918393" y="4554244"/>
            <a:ext cx="2417514" cy="3359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2000" b="1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FIRE PROTECTION</a:t>
            </a:r>
            <a:endParaRPr lang="it-IT" sz="20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Immagine 12" descr="Immagine che contiene testo, logo, simbolo, Carattere&#10;&#10;Descrizione generata automaticamente">
            <a:extLst>
              <a:ext uri="{FF2B5EF4-FFF2-40B4-BE49-F238E27FC236}">
                <a16:creationId xmlns:a16="http://schemas.microsoft.com/office/drawing/2014/main" id="{9633C9A0-D9E7-14A2-41EB-6567BC9ED2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9437" y="2083755"/>
            <a:ext cx="2073127" cy="757282"/>
          </a:xfrm>
          <a:prstGeom prst="rect">
            <a:avLst/>
          </a:prstGeom>
        </p:spPr>
      </p:pic>
      <p:sp>
        <p:nvSpPr>
          <p:cNvPr id="14" name="TextBox 21">
            <a:extLst>
              <a:ext uri="{FF2B5EF4-FFF2-40B4-BE49-F238E27FC236}">
                <a16:creationId xmlns:a16="http://schemas.microsoft.com/office/drawing/2014/main" id="{23B635EC-B944-97C7-6DFF-E7DB202888F6}"/>
              </a:ext>
            </a:extLst>
          </p:cNvPr>
          <p:cNvSpPr txBox="1"/>
          <p:nvPr/>
        </p:nvSpPr>
        <p:spPr>
          <a:xfrm>
            <a:off x="7108824" y="2913362"/>
            <a:ext cx="3844176" cy="8020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Provide first aid to the </a:t>
            </a:r>
            <a:r>
              <a:rPr lang="en-GB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injuried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!</a:t>
            </a:r>
          </a:p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There are first and kits for pre-medical care</a:t>
            </a:r>
          </a:p>
          <a:p>
            <a:pPr algn="just"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and a </a:t>
            </a:r>
            <a:r>
              <a:rPr lang="en-GB" sz="1400" kern="100" dirty="0" err="1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defibrilator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 on site</a:t>
            </a:r>
            <a:endParaRPr lang="it-IT" sz="14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Immagine 14" descr="Immagine che contiene testo, verde, Carattere, simbolo&#10;&#10;Descrizione generata automaticamente">
            <a:extLst>
              <a:ext uri="{FF2B5EF4-FFF2-40B4-BE49-F238E27FC236}">
                <a16:creationId xmlns:a16="http://schemas.microsoft.com/office/drawing/2014/main" id="{08D52403-376D-1908-B5A2-1F63AC3B9C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34173" y="3941594"/>
            <a:ext cx="1929902" cy="687600"/>
          </a:xfrm>
          <a:prstGeom prst="rect">
            <a:avLst/>
          </a:prstGeom>
        </p:spPr>
      </p:pic>
      <p:sp>
        <p:nvSpPr>
          <p:cNvPr id="16" name="TextBox 21">
            <a:extLst>
              <a:ext uri="{FF2B5EF4-FFF2-40B4-BE49-F238E27FC236}">
                <a16:creationId xmlns:a16="http://schemas.microsoft.com/office/drawing/2014/main" id="{18F89775-EDFC-3986-6C10-54643E04A784}"/>
              </a:ext>
            </a:extLst>
          </p:cNvPr>
          <p:cNvSpPr txBox="1"/>
          <p:nvPr/>
        </p:nvSpPr>
        <p:spPr>
          <a:xfrm>
            <a:off x="7108824" y="4879708"/>
            <a:ext cx="4224929" cy="10457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In case of emergency siren ( three long sound ), leave the site through the</a:t>
            </a:r>
          </a:p>
          <a:p>
            <a:pPr>
              <a:lnSpc>
                <a:spcPts val="1900"/>
              </a:lnSpc>
              <a:defRPr sz="1400">
                <a:latin typeface="Raleway Light"/>
                <a:ea typeface="Raleway Light"/>
                <a:cs typeface="Raleway Light"/>
                <a:sym typeface="Raleway Light"/>
              </a:defRPr>
            </a:pPr>
            <a:r>
              <a:rPr lang="en-GB" sz="1400" kern="100" dirty="0">
                <a:effectLst/>
                <a:latin typeface="Century Gothic" panose="020B0502020202020204" pitchFamily="34" charset="0"/>
                <a:ea typeface="Corbel" panose="020B0503020204020204" pitchFamily="34" charset="0"/>
                <a:cs typeface="Times New Roman" panose="02020603050405020304" pitchFamily="18" charset="0"/>
              </a:rPr>
              <a:t>closes emergency exit, and head for the evacuation assembly point</a:t>
            </a:r>
            <a:endParaRPr lang="it-IT" sz="1400" b="1" kern="100" dirty="0">
              <a:effectLst/>
              <a:latin typeface="Century Gothic" panose="020B0502020202020204" pitchFamily="34" charset="0"/>
              <a:ea typeface="Corbel" panose="020B0503020204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864910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340</Words>
  <Application>Microsoft Macintosh PowerPoint</Application>
  <PresentationFormat>Widescreen</PresentationFormat>
  <Paragraphs>59</Paragraphs>
  <Slides>4</Slides>
  <Notes>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Aptos</vt:lpstr>
      <vt:lpstr>Aptos Display</vt:lpstr>
      <vt:lpstr>Arial</vt:lpstr>
      <vt:lpstr>Century Gothic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Alessandro Romeo</dc:creator>
  <cp:lastModifiedBy>Alessandro Romeo</cp:lastModifiedBy>
  <cp:revision>5</cp:revision>
  <dcterms:created xsi:type="dcterms:W3CDTF">2025-03-27T14:50:28Z</dcterms:created>
  <dcterms:modified xsi:type="dcterms:W3CDTF">2025-04-23T10:08:47Z</dcterms:modified>
</cp:coreProperties>
</file>